
<file path=[Content_Types].xml><?xml version="1.0" encoding="utf-8"?>
<Types xmlns="http://schemas.openxmlformats.org/package/2006/content-types">
  <Default Extension="xml" ContentType="application/vnd.openxmlformats-package.core-properties+xml"/>
  <Default Extension="jpeg" ContentType="image/jpeg"/>
  <Default Extension="png" ContentType="image/png"/>
  <Default Extension="svg" ContentType="image/svg+xml"/>
  <Default Extension="fntdata" ContentType="application/x-fontdata"/>
  <Default Extension="rels" ContentType="application/vnd.openxmlformats-package.relationships+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slideLayouts/slideLayout6.xml" ContentType="application/vnd.openxmlformats-officedocument.presentationml.slideLayout+xml"/>
  <Override PartName="/ppt/slides/slide17.xml" ContentType="application/vnd.openxmlformats-officedocument.presentationml.slide+xml"/>
  <Override PartName="/ppt/slides/slide25.xml" ContentType="application/vnd.openxmlformats-officedocument.presentationml.slide+xml"/>
  <Override PartName="/ppt/slides/slide20.xml" ContentType="application/vnd.openxmlformats-officedocument.presentationml.slide+xml"/>
  <Override PartName="/ppt/slides/slide33.xml" ContentType="application/vnd.openxmlformats-officedocument.presentationml.slide+xml"/>
  <Override PartName="/ppt/slides/slide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28.xml" ContentType="application/vnd.openxmlformats-officedocument.presentationml.slide+xml"/>
  <Override PartName="/ppt/slides/slide5.xml" ContentType="application/vnd.openxmlformats-officedocument.presentationml.slide+xml"/>
  <Override PartName="/ppt/slides/slide10.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7.xml" ContentType="application/vnd.openxmlformats-officedocument.presentationml.slide+xml"/>
  <Override PartName="/ppt/slides/slide35.xml" ContentType="application/vnd.openxmlformats-officedocument.presentationml.slide+xml"/>
  <Override PartName="/ppt/slides/slide9.xml" ContentType="application/vnd.openxmlformats-officedocument.presentationml.slide+xml"/>
  <Override PartName="/ppt/slides/slide18.xml" ContentType="application/vnd.openxmlformats-officedocument.presentationml.slide+xml"/>
  <Override PartName="/ppt/slides/slide30.xml" ContentType="application/vnd.openxmlformats-officedocument.presentationml.slide+xml"/>
  <Override PartName="/ppt/viewProps.xml" ContentType="application/vnd.openxmlformats-officedocument.presentationml.viewProps+xml"/>
  <Override PartName="/ppt/slides/slide3.xml" ContentType="application/vnd.openxmlformats-officedocument.presentationml.slide+xml"/>
  <Override PartName="/ppt/slides/slide8.xml" ContentType="application/vnd.openxmlformats-officedocument.presentationml.slide+xml"/>
  <Override PartName="/ppt/slides/slide13.xml" ContentType="application/vnd.openxmlformats-officedocument.presentationml.slide+xml"/>
  <Override PartName="/ppt/slides/slide21.xml" ContentType="application/vnd.openxmlformats-officedocument.presentationml.slide+xml"/>
  <Override PartName="/ppt/slides/slide26.xml" ContentType="application/vnd.openxmlformats-officedocument.presentationml.slide+xml"/>
  <Override PartName="/ppt/slides/slide29.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slides/slide7.xml" ContentType="application/vnd.openxmlformats-officedocument.presentationml.slide+xml"/>
  <Override PartName="/ppt/slides/slide2.xml" ContentType="application/vnd.openxmlformats-officedocument.presentationml.slide+xml"/>
  <Override PartName="/ppt/slides/slide11.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32.xml" ContentType="application/vnd.openxmlformats-officedocument.presentationml.slide+xml"/>
  <Override PartName="/ppt/tableStyles.xml" ContentType="application/vnd.openxmlformats-officedocument.presentationml.tableStyles+xml"/>
  <Override PartName="/ppt/slides/slide19.xml" ContentType="application/vnd.openxmlformats-officedocument.presentationml.slide+xml"/>
  <Override PartName="/docProps/app.xml" ContentType="application/vnd.openxmlformats-officedocument.extended-properties+xml"/>
</Types>
</file>

<file path=_rels/.rels>&#65279;<?xml version="1.0" encoding="utf-8"?><Relationships xmlns="http://schemas.openxmlformats.org/package/2006/relationships"><Relationship Type="http://schemas.openxmlformats.org/package/2006/relationships/metadata/core-properties" Target="/docProps/core.xml" Id="rId3" /><Relationship Type="http://schemas.openxmlformats.org/package/2006/relationships/metadata/thumbnail" Target="/docProps/thumbnail.jpeg" Id="rId2" /><Relationship Type="http://schemas.openxmlformats.org/officeDocument/2006/relationships/officeDocument" Target="/ppt/presentation.xml" Id="rId1" /><Relationship Type="http://schemas.openxmlformats.org/officeDocument/2006/relationships/extended-properties" Target="/docProps/app.xml" Id="rId4" /></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Lst>
  <p:sldSz cx="18288000" cy="10287000"/>
  <p:notesSz cx="6858000" cy="9144000"/>
  <p:embeddedFontLst>
    <p:embeddedFont>
      <p:font typeface="DM Sans" pitchFamily="2" charset="0"/>
      <p:regular r:id="rId38"/>
      <p:bold r:id="rId39"/>
    </p:embeddedFont>
    <p:embeddedFont>
      <p:font typeface="DM Sans Bold" charset="0"/>
      <p:regular r:id="rId40"/>
    </p:embeddedFont>
    <p:embeddedFont>
      <p:font typeface="DM Sans Italics" panose="020B0604020202020204" charset="0"/>
      <p:regular r:id="rId41"/>
    </p:embeddedFont>
    <p:embeddedFont>
      <p:font typeface="Now Bold" panose="020B0604020202020204" charset="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10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slide" Target="/ppt/slides/slide12.xml" Id="rId13" /><Relationship Type="http://schemas.openxmlformats.org/officeDocument/2006/relationships/slide" Target="/ppt/slides/slide17.xml" Id="rId18" /><Relationship Type="http://schemas.openxmlformats.org/officeDocument/2006/relationships/slide" Target="/ppt/slides/slide25.xml" Id="rId26" /><Relationship Type="http://schemas.openxmlformats.org/officeDocument/2006/relationships/font" Target="/ppt/fonts/font2.fntdata" Id="rId39" /><Relationship Type="http://schemas.openxmlformats.org/officeDocument/2006/relationships/slide" Target="/ppt/slides/slide20.xml" Id="rId21" /><Relationship Type="http://schemas.openxmlformats.org/officeDocument/2006/relationships/slide" Target="/ppt/slides/slide33.xml" Id="rId34" /><Relationship Type="http://schemas.openxmlformats.org/officeDocument/2006/relationships/font" Target="/ppt/fonts/font5.fntdata" Id="rId42" /><Relationship Type="http://schemas.openxmlformats.org/officeDocument/2006/relationships/slide" Target="/ppt/slides/slide6.xml" Id="rId7" /><Relationship Type="http://schemas.openxmlformats.org/officeDocument/2006/relationships/slide" Target="/ppt/slides/slide1.xml" Id="rId2" /><Relationship Type="http://schemas.openxmlformats.org/officeDocument/2006/relationships/slide" Target="/ppt/slides/slide15.xml" Id="rId16" /><Relationship Type="http://schemas.openxmlformats.org/officeDocument/2006/relationships/slide" Target="/ppt/slides/slide28.xml" Id="rId29" /><Relationship Type="http://schemas.openxmlformats.org/officeDocument/2006/relationships/slideMaster" Target="/ppt/slideMasters/slideMaster1.xml" Id="rId1" /><Relationship Type="http://schemas.openxmlformats.org/officeDocument/2006/relationships/slide" Target="/ppt/slides/slide5.xml" Id="rId6" /><Relationship Type="http://schemas.openxmlformats.org/officeDocument/2006/relationships/slide" Target="/ppt/slides/slide10.xml" Id="rId11" /><Relationship Type="http://schemas.openxmlformats.org/officeDocument/2006/relationships/slide" Target="/ppt/slides/slide23.xml" Id="rId24" /><Relationship Type="http://schemas.openxmlformats.org/officeDocument/2006/relationships/slide" Target="/ppt/slides/slide31.xml" Id="rId32" /><Relationship Type="http://schemas.openxmlformats.org/officeDocument/2006/relationships/slide" Target="/ppt/slides/slide36.xml" Id="rId37" /><Relationship Type="http://schemas.openxmlformats.org/officeDocument/2006/relationships/font" Target="/ppt/fonts/font3.fntdata" Id="rId40" /><Relationship Type="http://schemas.openxmlformats.org/officeDocument/2006/relationships/theme" Target="/ppt/theme/theme1.xml" Id="rId45" /><Relationship Type="http://schemas.openxmlformats.org/officeDocument/2006/relationships/slide" Target="/ppt/slides/slide4.xml" Id="rId5" /><Relationship Type="http://schemas.openxmlformats.org/officeDocument/2006/relationships/slide" Target="/ppt/slides/slide14.xml" Id="rId15" /><Relationship Type="http://schemas.openxmlformats.org/officeDocument/2006/relationships/slide" Target="/ppt/slides/slide22.xml" Id="rId23" /><Relationship Type="http://schemas.openxmlformats.org/officeDocument/2006/relationships/slide" Target="/ppt/slides/slide27.xml" Id="rId28" /><Relationship Type="http://schemas.openxmlformats.org/officeDocument/2006/relationships/slide" Target="/ppt/slides/slide35.xml" Id="rId36" /><Relationship Type="http://schemas.openxmlformats.org/officeDocument/2006/relationships/slide" Target="/ppt/slides/slide9.xml" Id="rId10" /><Relationship Type="http://schemas.openxmlformats.org/officeDocument/2006/relationships/slide" Target="/ppt/slides/slide18.xml" Id="rId19" /><Relationship Type="http://schemas.openxmlformats.org/officeDocument/2006/relationships/slide" Target="/ppt/slides/slide30.xml" Id="rId31" /><Relationship Type="http://schemas.openxmlformats.org/officeDocument/2006/relationships/viewProps" Target="/ppt/viewProps.xml" Id="rId44" /><Relationship Type="http://schemas.openxmlformats.org/officeDocument/2006/relationships/slide" Target="/ppt/slides/slide3.xml" Id="rId4" /><Relationship Type="http://schemas.openxmlformats.org/officeDocument/2006/relationships/slide" Target="/ppt/slides/slide8.xml" Id="rId9" /><Relationship Type="http://schemas.openxmlformats.org/officeDocument/2006/relationships/slide" Target="/ppt/slides/slide13.xml" Id="rId14" /><Relationship Type="http://schemas.openxmlformats.org/officeDocument/2006/relationships/slide" Target="/ppt/slides/slide21.xml" Id="rId22" /><Relationship Type="http://schemas.openxmlformats.org/officeDocument/2006/relationships/slide" Target="/ppt/slides/slide26.xml" Id="rId27" /><Relationship Type="http://schemas.openxmlformats.org/officeDocument/2006/relationships/slide" Target="/ppt/slides/slide29.xml" Id="rId30" /><Relationship Type="http://schemas.openxmlformats.org/officeDocument/2006/relationships/slide" Target="/ppt/slides/slide34.xml" Id="rId35" /><Relationship Type="http://schemas.openxmlformats.org/officeDocument/2006/relationships/presProps" Target="/ppt/presProps.xml" Id="rId43" /><Relationship Type="http://schemas.openxmlformats.org/officeDocument/2006/relationships/slide" Target="/ppt/slides/slide7.xml" Id="rId8" /><Relationship Type="http://schemas.openxmlformats.org/officeDocument/2006/relationships/slide" Target="/ppt/slides/slide2.xml" Id="rId3" /><Relationship Type="http://schemas.openxmlformats.org/officeDocument/2006/relationships/slide" Target="/ppt/slides/slide11.xml" Id="rId12" /><Relationship Type="http://schemas.openxmlformats.org/officeDocument/2006/relationships/slide" Target="/ppt/slides/slide16.xml" Id="rId17" /><Relationship Type="http://schemas.openxmlformats.org/officeDocument/2006/relationships/slide" Target="/ppt/slides/slide24.xml" Id="rId25" /><Relationship Type="http://schemas.openxmlformats.org/officeDocument/2006/relationships/slide" Target="/ppt/slides/slide32.xml" Id="rId33" /><Relationship Type="http://schemas.openxmlformats.org/officeDocument/2006/relationships/font" Target="/ppt/fonts/font1.fntdata" Id="rId38" /><Relationship Type="http://schemas.openxmlformats.org/officeDocument/2006/relationships/tableStyles" Target="/ppt/tableStyles.xml" Id="rId46" /><Relationship Type="http://schemas.openxmlformats.org/officeDocument/2006/relationships/slide" Target="/ppt/slides/slide19.xml" Id="rId20" /><Relationship Type="http://schemas.openxmlformats.org/officeDocument/2006/relationships/font" Target="/ppt/fonts/font4.fntdata" Id="rId41" /></Relationships>
</file>

<file path=ppt/slideLayouts/_rels/slideLayout6.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7.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slideLayout" Target="/ppt/slideLayouts/slideLayout7.xml" Id="rId7" /><Relationship Type="http://schemas.openxmlformats.org/officeDocument/2006/relationships/theme" Target="/ppt/theme/theme1.xml" Id="rId12" /><Relationship Type="http://schemas.openxmlformats.org/officeDocument/2006/relationships/slideLayout" Target="/ppt/slideLayouts/slideLayout6.xml" Id="rId6"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4" r:id="rId6"/>
    <p:sldLayoutId id="2147483655" r:id="rId7"/>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ppt/media/image2.svg" Id="rId3" /><Relationship Type="http://schemas.openxmlformats.org/officeDocument/2006/relationships/image" Target="/ppt/media/image1.png" Id="rId2" /><Relationship Type="http://schemas.openxmlformats.org/officeDocument/2006/relationships/slideLayout" Target="/ppt/slideLayouts/slideLayout6.xml" Id="rId1" /><Relationship Type="http://schemas.openxmlformats.org/officeDocument/2006/relationships/image" Target="/ppt/media/image4.svg" Id="rId5" /><Relationship Type="http://schemas.openxmlformats.org/officeDocument/2006/relationships/image" Target="/ppt/media/image3.png" Id="rId4" /></Relationships>
</file>

<file path=ppt/slides/_rels/slide10.xml.rels>&#65279;<?xml version="1.0" encoding="utf-8"?><Relationships xmlns="http://schemas.openxmlformats.org/package/2006/relationships"><Relationship Type="http://schemas.openxmlformats.org/officeDocument/2006/relationships/image" Target="/ppt/media/image5.png" Id="rId3" /><Relationship Type="http://schemas.openxmlformats.org/officeDocument/2006/relationships/image" Target="/ppt/media/image14.png" Id="rId2" /><Relationship Type="http://schemas.openxmlformats.org/officeDocument/2006/relationships/slideLayout" Target="/ppt/slideLayouts/slideLayout7.xml" Id="rId1" /><Relationship Type="http://schemas.openxmlformats.org/officeDocument/2006/relationships/image" Target="/ppt/media/image6.svg" Id="rId4" /></Relationships>
</file>

<file path=ppt/slides/_rels/slide11.xml.rels>&#65279;<?xml version="1.0" encoding="utf-8"?><Relationships xmlns="http://schemas.openxmlformats.org/package/2006/relationships"><Relationship Type="http://schemas.openxmlformats.org/officeDocument/2006/relationships/image" Target="/ppt/media/image5.png" Id="rId3" /><Relationship Type="http://schemas.openxmlformats.org/officeDocument/2006/relationships/image" Target="/ppt/media/image15.png" Id="rId2" /><Relationship Type="http://schemas.openxmlformats.org/officeDocument/2006/relationships/slideLayout" Target="/ppt/slideLayouts/slideLayout7.xml" Id="rId1" /><Relationship Type="http://schemas.openxmlformats.org/officeDocument/2006/relationships/image" Target="/ppt/media/image6.svg" Id="rId4" /></Relationships>
</file>

<file path=ppt/slides/_rels/slide12.xml.rels>&#65279;<?xml version="1.0" encoding="utf-8"?><Relationships xmlns="http://schemas.openxmlformats.org/package/2006/relationships"><Relationship Type="http://schemas.openxmlformats.org/officeDocument/2006/relationships/image" Target="/ppt/media/image17.png" Id="rId3" /><Relationship Type="http://schemas.openxmlformats.org/officeDocument/2006/relationships/image" Target="/ppt/media/image16.png" Id="rId2" /><Relationship Type="http://schemas.openxmlformats.org/officeDocument/2006/relationships/slideLayout" Target="/ppt/slideLayouts/slideLayout7.xml" Id="rId1" /><Relationship Type="http://schemas.openxmlformats.org/officeDocument/2006/relationships/image" Target="/ppt/media/image18.svg" Id="rId4" /></Relationships>
</file>

<file path=ppt/slides/_rels/slide13.xml.rels>&#65279;<?xml version="1.0" encoding="utf-8"?><Relationships xmlns="http://schemas.openxmlformats.org/package/2006/relationships"><Relationship Type="http://schemas.openxmlformats.org/officeDocument/2006/relationships/image" Target="/ppt/media/image5.png" Id="rId3" /><Relationship Type="http://schemas.openxmlformats.org/officeDocument/2006/relationships/image" Target="/ppt/media/image19.png" Id="rId2" /><Relationship Type="http://schemas.openxmlformats.org/officeDocument/2006/relationships/slideLayout" Target="/ppt/slideLayouts/slideLayout7.xml" Id="rId1" /><Relationship Type="http://schemas.openxmlformats.org/officeDocument/2006/relationships/image" Target="/ppt/media/image6.svg" Id="rId4" /></Relationships>
</file>

<file path=ppt/slides/_rels/slide14.xml.rels>&#65279;<?xml version="1.0" encoding="utf-8"?><Relationships xmlns="http://schemas.openxmlformats.org/package/2006/relationships"><Relationship Type="http://schemas.openxmlformats.org/officeDocument/2006/relationships/image" Target="/ppt/media/image20.png" Id="rId2" /><Relationship Type="http://schemas.openxmlformats.org/officeDocument/2006/relationships/slideLayout" Target="/ppt/slideLayouts/slideLayout7.xml" Id="rId1" /></Relationships>
</file>

<file path=ppt/slides/_rels/slide15.xml.rels>&#65279;<?xml version="1.0" encoding="utf-8"?><Relationships xmlns="http://schemas.openxmlformats.org/package/2006/relationships"><Relationship Type="http://schemas.openxmlformats.org/officeDocument/2006/relationships/image" Target="/ppt/media/image5.png" Id="rId3" /><Relationship Type="http://schemas.openxmlformats.org/officeDocument/2006/relationships/image" Target="/ppt/media/image21.png" Id="rId2" /><Relationship Type="http://schemas.openxmlformats.org/officeDocument/2006/relationships/slideLayout" Target="/ppt/slideLayouts/slideLayout7.xml" Id="rId1" /><Relationship Type="http://schemas.openxmlformats.org/officeDocument/2006/relationships/image" Target="/ppt/media/image6.svg" Id="rId4" /></Relationships>
</file>

<file path=ppt/slides/_rels/slide16.xml.rels>&#65279;<?xml version="1.0" encoding="utf-8"?><Relationships xmlns="http://schemas.openxmlformats.org/package/2006/relationships"><Relationship Type="http://schemas.openxmlformats.org/officeDocument/2006/relationships/image" Target="/ppt/media/image23.png" Id="rId3" /><Relationship Type="http://schemas.openxmlformats.org/officeDocument/2006/relationships/image" Target="/ppt/media/image22.png" Id="rId2" /><Relationship Type="http://schemas.openxmlformats.org/officeDocument/2006/relationships/slideLayout" Target="/ppt/slideLayouts/slideLayout7.xml" Id="rId1" /><Relationship Type="http://schemas.openxmlformats.org/officeDocument/2006/relationships/image" Target="/ppt/media/image24.svg" Id="rId4" /></Relationships>
</file>

<file path=ppt/slides/_rels/slide17.xml.rels>&#65279;<?xml version="1.0" encoding="utf-8"?><Relationships xmlns="http://schemas.openxmlformats.org/package/2006/relationships"><Relationship Type="http://schemas.openxmlformats.org/officeDocument/2006/relationships/image" Target="/ppt/media/image5.png" Id="rId3" /><Relationship Type="http://schemas.openxmlformats.org/officeDocument/2006/relationships/image" Target="/ppt/media/image25.png" Id="rId2" /><Relationship Type="http://schemas.openxmlformats.org/officeDocument/2006/relationships/slideLayout" Target="/ppt/slideLayouts/slideLayout7.xml" Id="rId1" /><Relationship Type="http://schemas.openxmlformats.org/officeDocument/2006/relationships/image" Target="/ppt/media/image6.svg" Id="rId4" /></Relationships>
</file>

<file path=ppt/slides/_rels/slide18.xml.rels>&#65279;<?xml version="1.0" encoding="utf-8"?><Relationships xmlns="http://schemas.openxmlformats.org/package/2006/relationships"><Relationship Type="http://schemas.openxmlformats.org/officeDocument/2006/relationships/image" Target="/ppt/media/image26.png" Id="rId2" /><Relationship Type="http://schemas.openxmlformats.org/officeDocument/2006/relationships/slideLayout" Target="/ppt/slideLayouts/slideLayout7.xml" Id="rId1" /></Relationships>
</file>

<file path=ppt/slides/_rels/slide19.xml.rels>&#65279;<?xml version="1.0" encoding="utf-8"?><Relationships xmlns="http://schemas.openxmlformats.org/package/2006/relationships"><Relationship Type="http://schemas.openxmlformats.org/officeDocument/2006/relationships/image" Target="/ppt/media/image5.png" Id="rId3" /><Relationship Type="http://schemas.openxmlformats.org/officeDocument/2006/relationships/image" Target="/ppt/media/image27.png" Id="rId2" /><Relationship Type="http://schemas.openxmlformats.org/officeDocument/2006/relationships/slideLayout" Target="/ppt/slideLayouts/slideLayout7.xml" Id="rId1" /><Relationship Type="http://schemas.openxmlformats.org/officeDocument/2006/relationships/image" Target="/ppt/media/image6.svg" Id="rId4" /></Relationships>
</file>

<file path=ppt/slides/_rels/slide2.xml.rels>&#65279;<?xml version="1.0" encoding="utf-8"?><Relationships xmlns="http://schemas.openxmlformats.org/package/2006/relationships"><Relationship Type="http://schemas.openxmlformats.org/officeDocument/2006/relationships/image" Target="/ppt/media/image6.svg" Id="rId3" /><Relationship Type="http://schemas.openxmlformats.org/officeDocument/2006/relationships/image" Target="/ppt/media/image5.png" Id="rId2" /><Relationship Type="http://schemas.openxmlformats.org/officeDocument/2006/relationships/slideLayout" Target="/ppt/slideLayouts/slideLayout7.xml" Id="rId1" /></Relationships>
</file>

<file path=ppt/slides/_rels/slide20.xml.rels>&#65279;<?xml version="1.0" encoding="utf-8"?><Relationships xmlns="http://schemas.openxmlformats.org/package/2006/relationships"><Relationship Type="http://schemas.openxmlformats.org/officeDocument/2006/relationships/image" Target="/ppt/media/image28.png" Id="rId2" /><Relationship Type="http://schemas.openxmlformats.org/officeDocument/2006/relationships/slideLayout" Target="/ppt/slideLayouts/slideLayout7.xml" Id="rId1" /></Relationships>
</file>

<file path=ppt/slides/_rels/slide21.xml.rels>&#65279;<?xml version="1.0" encoding="utf-8"?><Relationships xmlns="http://schemas.openxmlformats.org/package/2006/relationships"><Relationship Type="http://schemas.openxmlformats.org/officeDocument/2006/relationships/image" Target="/ppt/media/image23.png" Id="rId3" /><Relationship Type="http://schemas.openxmlformats.org/officeDocument/2006/relationships/image" Target="/ppt/media/image29.png" Id="rId2" /><Relationship Type="http://schemas.openxmlformats.org/officeDocument/2006/relationships/slideLayout" Target="/ppt/slideLayouts/slideLayout7.xml" Id="rId1" /><Relationship Type="http://schemas.openxmlformats.org/officeDocument/2006/relationships/image" Target="/ppt/media/image24.svg" Id="rId4" /></Relationships>
</file>

<file path=ppt/slides/_rels/slide22.xml.rels>&#65279;<?xml version="1.0" encoding="utf-8"?><Relationships xmlns="http://schemas.openxmlformats.org/package/2006/relationships"><Relationship Type="http://schemas.openxmlformats.org/officeDocument/2006/relationships/image" Target="/ppt/media/image5.png" Id="rId3" /><Relationship Type="http://schemas.openxmlformats.org/officeDocument/2006/relationships/image" Target="/ppt/media/image30.png" Id="rId2" /><Relationship Type="http://schemas.openxmlformats.org/officeDocument/2006/relationships/slideLayout" Target="/ppt/slideLayouts/slideLayout7.xml" Id="rId1" /><Relationship Type="http://schemas.openxmlformats.org/officeDocument/2006/relationships/image" Target="/ppt/media/image6.svg" Id="rId4" /></Relationships>
</file>

<file path=ppt/slides/_rels/slide23.xml.rels>&#65279;<?xml version="1.0" encoding="utf-8"?><Relationships xmlns="http://schemas.openxmlformats.org/package/2006/relationships"><Relationship Type="http://schemas.openxmlformats.org/officeDocument/2006/relationships/image" Target="/ppt/media/image5.png" Id="rId3" /><Relationship Type="http://schemas.openxmlformats.org/officeDocument/2006/relationships/image" Target="/ppt/media/image31.png" Id="rId2" /><Relationship Type="http://schemas.openxmlformats.org/officeDocument/2006/relationships/slideLayout" Target="/ppt/slideLayouts/slideLayout7.xml" Id="rId1" /><Relationship Type="http://schemas.openxmlformats.org/officeDocument/2006/relationships/image" Target="/ppt/media/image6.svg" Id="rId4" /></Relationships>
</file>

<file path=ppt/slides/_rels/slide24.xml.rels>&#65279;<?xml version="1.0" encoding="utf-8"?><Relationships xmlns="http://schemas.openxmlformats.org/package/2006/relationships"><Relationship Type="http://schemas.openxmlformats.org/officeDocument/2006/relationships/image" Target="/ppt/media/image32.png" Id="rId2" /><Relationship Type="http://schemas.openxmlformats.org/officeDocument/2006/relationships/slideLayout" Target="/ppt/slideLayouts/slideLayout7.xml" Id="rId1" /></Relationships>
</file>

<file path=ppt/slides/_rels/slide25.xml.rels>&#65279;<?xml version="1.0" encoding="utf-8"?><Relationships xmlns="http://schemas.openxmlformats.org/package/2006/relationships"><Relationship Type="http://schemas.openxmlformats.org/officeDocument/2006/relationships/image" Target="/ppt/media/image5.png" Id="rId3" /><Relationship Type="http://schemas.openxmlformats.org/officeDocument/2006/relationships/image" Target="/ppt/media/image33.png" Id="rId2" /><Relationship Type="http://schemas.openxmlformats.org/officeDocument/2006/relationships/slideLayout" Target="/ppt/slideLayouts/slideLayout7.xml" Id="rId1" /><Relationship Type="http://schemas.openxmlformats.org/officeDocument/2006/relationships/image" Target="/ppt/media/image6.svg" Id="rId4" /></Relationships>
</file>

<file path=ppt/slides/_rels/slide26.xml.rels>&#65279;<?xml version="1.0" encoding="utf-8"?><Relationships xmlns="http://schemas.openxmlformats.org/package/2006/relationships"><Relationship Type="http://schemas.openxmlformats.org/officeDocument/2006/relationships/image" Target="/ppt/media/image34.png" Id="rId2" /><Relationship Type="http://schemas.openxmlformats.org/officeDocument/2006/relationships/slideLayout" Target="/ppt/slideLayouts/slideLayout7.xml" Id="rId1" /></Relationships>
</file>

<file path=ppt/slides/_rels/slide27.xml.rels>&#65279;<?xml version="1.0" encoding="utf-8"?><Relationships xmlns="http://schemas.openxmlformats.org/package/2006/relationships"><Relationship Type="http://schemas.openxmlformats.org/officeDocument/2006/relationships/image" Target="/ppt/media/image35.png" Id="rId2" /><Relationship Type="http://schemas.openxmlformats.org/officeDocument/2006/relationships/slideLayout" Target="/ppt/slideLayouts/slideLayout7.xml" Id="rId1" /></Relationships>
</file>

<file path=ppt/slides/_rels/slide28.xml.rels>&#65279;<?xml version="1.0" encoding="utf-8"?><Relationships xmlns="http://schemas.openxmlformats.org/package/2006/relationships"><Relationship Type="http://schemas.openxmlformats.org/officeDocument/2006/relationships/image" Target="/ppt/media/image23.png" Id="rId3" /><Relationship Type="http://schemas.openxmlformats.org/officeDocument/2006/relationships/image" Target="/ppt/media/image36.png" Id="rId2" /><Relationship Type="http://schemas.openxmlformats.org/officeDocument/2006/relationships/slideLayout" Target="/ppt/slideLayouts/slideLayout7.xml" Id="rId1" /><Relationship Type="http://schemas.openxmlformats.org/officeDocument/2006/relationships/image" Target="/ppt/media/image24.svg" Id="rId4" /></Relationships>
</file>

<file path=ppt/slides/_rels/slide29.xml.rels>&#65279;<?xml version="1.0" encoding="utf-8"?><Relationships xmlns="http://schemas.openxmlformats.org/package/2006/relationships"><Relationship Type="http://schemas.openxmlformats.org/officeDocument/2006/relationships/image" Target="/ppt/media/image37.png" Id="rId2" /><Relationship Type="http://schemas.openxmlformats.org/officeDocument/2006/relationships/slideLayout" Target="/ppt/slideLayouts/slideLayout7.xml" Id="rId1" /></Relationships>
</file>

<file path=ppt/slides/_rels/slide3.xml.rels>&#65279;<?xml version="1.0" encoding="utf-8"?><Relationships xmlns="http://schemas.openxmlformats.org/package/2006/relationships"><Relationship Type="http://schemas.openxmlformats.org/officeDocument/2006/relationships/image" Target="/ppt/media/image6.svg" Id="rId3" /><Relationship Type="http://schemas.openxmlformats.org/officeDocument/2006/relationships/image" Target="/ppt/media/image5.png" Id="rId2" /><Relationship Type="http://schemas.openxmlformats.org/officeDocument/2006/relationships/slideLayout" Target="/ppt/slideLayouts/slideLayout7.xml" Id="rId1" /></Relationships>
</file>

<file path=ppt/slides/_rels/slide30.xml.rels>&#65279;<?xml version="1.0" encoding="utf-8"?><Relationships xmlns="http://schemas.openxmlformats.org/package/2006/relationships"><Relationship Type="http://schemas.openxmlformats.org/officeDocument/2006/relationships/image" Target="/ppt/media/image38.png" Id="rId2" /><Relationship Type="http://schemas.openxmlformats.org/officeDocument/2006/relationships/slideLayout" Target="/ppt/slideLayouts/slideLayout7.xml" Id="rId1" /></Relationships>
</file>

<file path=ppt/slides/_rels/slide31.xml.rels>&#65279;<?xml version="1.0" encoding="utf-8"?><Relationships xmlns="http://schemas.openxmlformats.org/package/2006/relationships"><Relationship Type="http://schemas.openxmlformats.org/officeDocument/2006/relationships/image" Target="/ppt/media/image5.png" Id="rId3" /><Relationship Type="http://schemas.openxmlformats.org/officeDocument/2006/relationships/image" Target="/ppt/media/image39.png" Id="rId2" /><Relationship Type="http://schemas.openxmlformats.org/officeDocument/2006/relationships/slideLayout" Target="/ppt/slideLayouts/slideLayout7.xml" Id="rId1" /><Relationship Type="http://schemas.openxmlformats.org/officeDocument/2006/relationships/image" Target="/ppt/media/image6.svg" Id="rId4" /></Relationships>
</file>

<file path=ppt/slides/_rels/slide32.xml.rels>&#65279;<?xml version="1.0" encoding="utf-8"?><Relationships xmlns="http://schemas.openxmlformats.org/package/2006/relationships"><Relationship Type="http://schemas.openxmlformats.org/officeDocument/2006/relationships/image" Target="/ppt/media/image23.png" Id="rId3" /><Relationship Type="http://schemas.openxmlformats.org/officeDocument/2006/relationships/image" Target="/ppt/media/image40.png" Id="rId2" /><Relationship Type="http://schemas.openxmlformats.org/officeDocument/2006/relationships/slideLayout" Target="/ppt/slideLayouts/slideLayout7.xml" Id="rId1" /><Relationship Type="http://schemas.openxmlformats.org/officeDocument/2006/relationships/image" Target="/ppt/media/image24.svg" Id="rId4" /></Relationships>
</file>

<file path=ppt/slides/_rels/slide33.xml.rels>&#65279;<?xml version="1.0" encoding="utf-8"?><Relationships xmlns="http://schemas.openxmlformats.org/package/2006/relationships"><Relationship Type="http://schemas.openxmlformats.org/officeDocument/2006/relationships/image" Target="/ppt/media/image41.png" Id="rId2" /><Relationship Type="http://schemas.openxmlformats.org/officeDocument/2006/relationships/slideLayout" Target="/ppt/slideLayouts/slideLayout7.xml" Id="rId1" /></Relationships>
</file>

<file path=ppt/slides/_rels/slide34.xml.rels>&#65279;<?xml version="1.0" encoding="utf-8"?><Relationships xmlns="http://schemas.openxmlformats.org/package/2006/relationships"><Relationship Type="http://schemas.openxmlformats.org/officeDocument/2006/relationships/image" Target="/ppt/media/image42.png" Id="rId2" /><Relationship Type="http://schemas.openxmlformats.org/officeDocument/2006/relationships/slideLayout" Target="/ppt/slideLayouts/slideLayout7.xml" Id="rId1" /></Relationships>
</file>

<file path=ppt/slides/_rels/slide35.xml.rels>&#65279;<?xml version="1.0" encoding="utf-8"?><Relationships xmlns="http://schemas.openxmlformats.org/package/2006/relationships"><Relationship Type="http://schemas.openxmlformats.org/officeDocument/2006/relationships/image" Target="/ppt/media/image43.png" Id="rId2" /><Relationship Type="http://schemas.openxmlformats.org/officeDocument/2006/relationships/slideLayout" Target="/ppt/slideLayouts/slideLayout7.xml" Id="rId1" /></Relationships>
</file>

<file path=ppt/slides/_rels/slide36.xml.rels>&#65279;<?xml version="1.0" encoding="utf-8"?><Relationships xmlns="http://schemas.openxmlformats.org/package/2006/relationships"><Relationship Type="http://schemas.openxmlformats.org/officeDocument/2006/relationships/image" Target="/ppt/media/image48.svg" Id="rId8" /><Relationship Type="http://schemas.openxmlformats.org/officeDocument/2006/relationships/image" Target="/ppt/media/image6.svg" Id="rId3" /><Relationship Type="http://schemas.openxmlformats.org/officeDocument/2006/relationships/image" Target="/ppt/media/image47.png" Id="rId7" /><Relationship Type="http://schemas.openxmlformats.org/officeDocument/2006/relationships/image" Target="/ppt/media/image5.png" Id="rId2" /><Relationship Type="http://schemas.openxmlformats.org/officeDocument/2006/relationships/slideLayout" Target="/ppt/slideLayouts/slideLayout7.xml" Id="rId1" /><Relationship Type="http://schemas.openxmlformats.org/officeDocument/2006/relationships/image" Target="/ppt/media/image46.svg" Id="rId6" /><Relationship Type="http://schemas.openxmlformats.org/officeDocument/2006/relationships/image" Target="/ppt/media/image45.png" Id="rId5" /><Relationship Type="http://schemas.openxmlformats.org/officeDocument/2006/relationships/image" Target="/ppt/media/image44.jpeg" Id="rId4" /></Relationships>
</file>

<file path=ppt/slides/_rels/slide4.xml.rels>&#65279;<?xml version="1.0" encoding="utf-8"?><Relationships xmlns="http://schemas.openxmlformats.org/package/2006/relationships"><Relationship Type="http://schemas.openxmlformats.org/officeDocument/2006/relationships/image" Target="/ppt/media/image8.png" Id="rId3" /><Relationship Type="http://schemas.openxmlformats.org/officeDocument/2006/relationships/image" Target="/ppt/media/image7.png" Id="rId2" /><Relationship Type="http://schemas.openxmlformats.org/officeDocument/2006/relationships/slideLayout" Target="/ppt/slideLayouts/slideLayout7.xml" Id="rId1" /><Relationship Type="http://schemas.openxmlformats.org/officeDocument/2006/relationships/image" Target="/ppt/media/image9.png" Id="rId4" /></Relationships>
</file>

<file path=ppt/slides/_rels/slide5.xml.rels>&#65279;<?xml version="1.0" encoding="utf-8"?><Relationships xmlns="http://schemas.openxmlformats.org/package/2006/relationships"><Relationship Type="http://schemas.openxmlformats.org/officeDocument/2006/relationships/image" Target="/ppt/media/image10.png" Id="rId2" /><Relationship Type="http://schemas.openxmlformats.org/officeDocument/2006/relationships/slideLayout" Target="/ppt/slideLayouts/slideLayout7.xml" Id="rId1" /></Relationships>
</file>

<file path=ppt/slides/_rels/slide6.xml.rels>&#65279;<?xml version="1.0" encoding="utf-8"?><Relationships xmlns="http://schemas.openxmlformats.org/package/2006/relationships"><Relationship Type="http://schemas.openxmlformats.org/officeDocument/2006/relationships/image" Target="/ppt/media/image6.svg" Id="rId3" /><Relationship Type="http://schemas.openxmlformats.org/officeDocument/2006/relationships/image" Target="/ppt/media/image5.png" Id="rId2" /><Relationship Type="http://schemas.openxmlformats.org/officeDocument/2006/relationships/slideLayout" Target="/ppt/slideLayouts/slideLayout7.xml" Id="rId1" /></Relationships>
</file>

<file path=ppt/slides/_rels/slide7.xml.rels>&#65279;<?xml version="1.0" encoding="utf-8"?><Relationships xmlns="http://schemas.openxmlformats.org/package/2006/relationships"><Relationship Type="http://schemas.openxmlformats.org/officeDocument/2006/relationships/image" Target="/ppt/media/image11.png" Id="rId2" /><Relationship Type="http://schemas.openxmlformats.org/officeDocument/2006/relationships/slideLayout" Target="/ppt/slideLayouts/slideLayout7.xml" Id="rId1" /></Relationships>
</file>

<file path=ppt/slides/_rels/slide8.xml.rels>&#65279;<?xml version="1.0" encoding="utf-8"?><Relationships xmlns="http://schemas.openxmlformats.org/package/2006/relationships"><Relationship Type="http://schemas.openxmlformats.org/officeDocument/2006/relationships/image" Target="/ppt/media/image12.png" Id="rId2" /><Relationship Type="http://schemas.openxmlformats.org/officeDocument/2006/relationships/slideLayout" Target="/ppt/slideLayouts/slideLayout7.xml" Id="rId1" /></Relationships>
</file>

<file path=ppt/slides/_rels/slide9.xml.rels>&#65279;<?xml version="1.0" encoding="utf-8"?><Relationships xmlns="http://schemas.openxmlformats.org/package/2006/relationships"><Relationship Type="http://schemas.openxmlformats.org/officeDocument/2006/relationships/image" Target="/ppt/media/image5.png" Id="rId3" /><Relationship Type="http://schemas.openxmlformats.org/officeDocument/2006/relationships/image" Target="/ppt/media/image13.png" Id="rId2" /><Relationship Type="http://schemas.openxmlformats.org/officeDocument/2006/relationships/slideLayout" Target="/ppt/slideLayouts/slideLayout7.xml" Id="rId1" /><Relationship Type="http://schemas.openxmlformats.org/officeDocument/2006/relationships/image" Target="/ppt/media/image6.svg" Id="rId4"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392544" y="4154952"/>
            <a:ext cx="11958151" cy="1929323"/>
            <a:chOff x="0" y="0"/>
            <a:chExt cx="3149472" cy="508135"/>
          </a:xfrm>
        </p:grpSpPr>
        <p:sp>
          <p:nvSpPr>
            <p:cNvPr id="3" name="Freeform 3"/>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145DA0"/>
            </a:solidFill>
          </p:spPr>
        </p:sp>
        <p:sp>
          <p:nvSpPr>
            <p:cNvPr id="4" name="TextBox 4"/>
            <p:cNvSpPr txBox="1"/>
            <p:nvPr/>
          </p:nvSpPr>
          <p:spPr>
            <a:xfrm>
              <a:off x="0" y="-28575"/>
              <a:ext cx="3149472" cy="536710"/>
            </a:xfrm>
            <a:prstGeom prst="rect">
              <a:avLst/>
            </a:prstGeom>
          </p:spPr>
          <p:txBody>
            <a:bodyPr lIns="50800" tIns="50800" rIns="50800" bIns="50800" rtlCol="0" anchor="ctr"/>
            <a:lstStyle/>
            <a:p>
              <a:pPr algn="ctr">
                <a:lnSpc>
                  <a:spcPts val="2590"/>
                </a:lnSpc>
              </a:pPr>
              <a:endParaRPr/>
            </a:p>
          </p:txBody>
        </p:sp>
      </p:grpSp>
      <p:sp>
        <p:nvSpPr>
          <p:cNvPr id="5" name="Freeform 5"/>
          <p:cNvSpPr/>
          <p:nvPr/>
        </p:nvSpPr>
        <p:spPr>
          <a:xfrm>
            <a:off x="11208957" y="-1011147"/>
            <a:ext cx="2647750" cy="2647750"/>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012674" y="514455"/>
            <a:ext cx="1122148" cy="1122148"/>
          </a:xfrm>
          <a:custGeom>
            <a:avLst/>
            <a:gdLst/>
            <a:ahLst/>
            <a:cxnLst/>
            <a:rect l="l" t="t" r="r" b="b"/>
            <a:pathLst>
              <a:path w="1122148" h="1122148">
                <a:moveTo>
                  <a:pt x="0" y="0"/>
                </a:moveTo>
                <a:lnTo>
                  <a:pt x="1122147" y="0"/>
                </a:lnTo>
                <a:lnTo>
                  <a:pt x="1122147" y="1122148"/>
                </a:lnTo>
                <a:lnTo>
                  <a:pt x="0" y="11221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8308584" y="9022120"/>
            <a:ext cx="7913921" cy="464704"/>
          </a:xfrm>
          <a:prstGeom prst="rect">
            <a:avLst/>
          </a:prstGeom>
        </p:spPr>
        <p:txBody>
          <a:bodyPr lIns="0" tIns="0" rIns="0" bIns="0" rtlCol="0" anchor="t">
            <a:spAutoFit/>
          </a:bodyPr>
          <a:lstStyle/>
          <a:p>
            <a:pPr marL="0" lvl="0" indent="0" algn="l">
              <a:lnSpc>
                <a:spcPts val="3727"/>
              </a:lnSpc>
              <a:spcBef>
                <a:spcPct val="0"/>
              </a:spcBef>
            </a:pPr>
            <a:r>
              <a:rPr lang="en-US" sz="3030">
                <a:solidFill>
                  <a:srgbClr val="56AEFF"/>
                </a:solidFill>
                <a:latin typeface="DM Sans"/>
              </a:rPr>
              <a:t>Presented by: Shaik Mohammad Waseem</a:t>
            </a:r>
          </a:p>
        </p:txBody>
      </p:sp>
      <p:sp>
        <p:nvSpPr>
          <p:cNvPr id="9" name="TextBox 9"/>
          <p:cNvSpPr txBox="1"/>
          <p:nvPr/>
        </p:nvSpPr>
        <p:spPr>
          <a:xfrm>
            <a:off x="494581" y="3547203"/>
            <a:ext cx="15628006" cy="1539240"/>
          </a:xfrm>
          <a:prstGeom prst="rect">
            <a:avLst/>
          </a:prstGeom>
        </p:spPr>
        <p:txBody>
          <a:bodyPr lIns="0" tIns="0" rIns="0" bIns="0" rtlCol="0" anchor="t">
            <a:spAutoFit/>
          </a:bodyPr>
          <a:lstStyle/>
          <a:p>
            <a:pPr algn="l">
              <a:lnSpc>
                <a:spcPts val="6009"/>
              </a:lnSpc>
            </a:pPr>
            <a:r>
              <a:rPr lang="en-US" sz="5007" dirty="0">
                <a:solidFill>
                  <a:srgbClr val="FFFBFB"/>
                </a:solidFill>
                <a:latin typeface="Now Bold"/>
              </a:rPr>
              <a:t>PATIENT DATA ANALYTICS BY TERM FREQUENCY MODULATION DIAGNOSIS</a:t>
            </a:r>
          </a:p>
        </p:txBody>
      </p:sp>
      <p:sp>
        <p:nvSpPr>
          <p:cNvPr id="10" name="TextBox 10"/>
          <p:cNvSpPr txBox="1"/>
          <p:nvPr/>
        </p:nvSpPr>
        <p:spPr>
          <a:xfrm>
            <a:off x="1087973" y="1866596"/>
            <a:ext cx="5342097" cy="733690"/>
          </a:xfrm>
          <a:prstGeom prst="rect">
            <a:avLst/>
          </a:prstGeom>
        </p:spPr>
        <p:txBody>
          <a:bodyPr lIns="0" tIns="0" rIns="0" bIns="0" rtlCol="0" anchor="t">
            <a:spAutoFit/>
          </a:bodyPr>
          <a:lstStyle/>
          <a:p>
            <a:pPr algn="ctr">
              <a:lnSpc>
                <a:spcPts val="2989"/>
              </a:lnSpc>
            </a:pPr>
            <a:r>
              <a:rPr lang="en-US" sz="2430">
                <a:solidFill>
                  <a:srgbClr val="FFFFFF"/>
                </a:solidFill>
                <a:latin typeface="DM Sans Italics"/>
              </a:rPr>
              <a:t>Zynofus Technologies Private Limited</a:t>
            </a:r>
          </a:p>
          <a:p>
            <a:pPr algn="ctr">
              <a:lnSpc>
                <a:spcPts val="2989"/>
              </a:lnSpc>
              <a:spcBef>
                <a:spcPct val="0"/>
              </a:spcBef>
            </a:pPr>
            <a:endParaRPr lang="en-US" sz="2430">
              <a:solidFill>
                <a:srgbClr val="FFFFFF"/>
              </a:solidFill>
              <a:latin typeface="DM Sans Italics"/>
            </a:endParaRPr>
          </a:p>
        </p:txBody>
      </p:sp>
      <p:sp>
        <p:nvSpPr>
          <p:cNvPr id="11" name="TextBox 11"/>
          <p:cNvSpPr txBox="1"/>
          <p:nvPr/>
        </p:nvSpPr>
        <p:spPr>
          <a:xfrm>
            <a:off x="10192878" y="8242003"/>
            <a:ext cx="2456322" cy="503086"/>
          </a:xfrm>
          <a:prstGeom prst="rect">
            <a:avLst/>
          </a:prstGeom>
        </p:spPr>
        <p:txBody>
          <a:bodyPr wrap="square" lIns="0" tIns="0" rIns="0" bIns="0" rtlCol="0" anchor="t">
            <a:spAutoFit/>
          </a:bodyPr>
          <a:lstStyle/>
          <a:p>
            <a:pPr algn="ctr">
              <a:lnSpc>
                <a:spcPts val="3973"/>
              </a:lnSpc>
              <a:spcBef>
                <a:spcPct val="0"/>
              </a:spcBef>
            </a:pPr>
            <a:r>
              <a:rPr lang="en-US" sz="3230" dirty="0">
                <a:solidFill>
                  <a:srgbClr val="FFFFFF"/>
                </a:solidFill>
                <a:latin typeface="DM Sans"/>
              </a:rPr>
              <a:t>REVIEW- 3</a:t>
            </a:r>
          </a:p>
        </p:txBody>
      </p:sp>
      <p:sp>
        <p:nvSpPr>
          <p:cNvPr id="12" name="Title 11">
            <a:extLst>
              <a:ext uri="{FF2B5EF4-FFF2-40B4-BE49-F238E27FC236}">
                <a16:creationId xmlns:a16="http://schemas.microsoft.com/office/drawing/2014/main" id="{D861FC63-6154-A746-F814-09EFC15DF740}"/>
              </a:ext>
            </a:extLst>
          </p:cNvPr>
          <p:cNvSpPr>
            <a:spLocks noGrp="1"/>
          </p:cNvSpPr>
          <p:nvPr>
            <p:ph type="title"/>
          </p:nvPr>
        </p:nvSpPr>
        <p:spPr>
          <a:xfrm>
            <a:off x="152400" y="8111472"/>
            <a:ext cx="5195353" cy="1143000"/>
          </a:xfrm>
        </p:spPr>
        <p:txBody>
          <a:bodyPr>
            <a:normAutofit/>
          </a:bodyPr>
          <a:lstStyle/>
          <a:p>
            <a:pPr algn="l"/>
            <a:r>
              <a:rPr lang="en-US" sz="3200" dirty="0">
                <a:solidFill>
                  <a:schemeClr val="bg1"/>
                </a:solidFill>
              </a:rPr>
              <a:t>Guide: Dr. Arindam Dey</a:t>
            </a:r>
            <a:endParaRPr lang="en-IN" sz="32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458493" y="3423004"/>
            <a:ext cx="16072612" cy="3107699"/>
          </a:xfrm>
          <a:custGeom>
            <a:avLst/>
            <a:gdLst/>
            <a:ahLst/>
            <a:cxnLst/>
            <a:rect l="l" t="t" r="r" b="b"/>
            <a:pathLst>
              <a:path w="16072612" h="3107699">
                <a:moveTo>
                  <a:pt x="0" y="0"/>
                </a:moveTo>
                <a:lnTo>
                  <a:pt x="16072612" y="0"/>
                </a:lnTo>
                <a:lnTo>
                  <a:pt x="16072612" y="3107698"/>
                </a:lnTo>
                <a:lnTo>
                  <a:pt x="0" y="3107698"/>
                </a:lnTo>
                <a:lnTo>
                  <a:pt x="0" y="0"/>
                </a:lnTo>
                <a:close/>
              </a:path>
            </a:pathLst>
          </a:custGeom>
          <a:blipFill>
            <a:blip r:embed="rId2"/>
            <a:stretch>
              <a:fillRect t="-433" r="-1522" b="-8466"/>
            </a:stretch>
          </a:blipFill>
        </p:spPr>
      </p:sp>
      <p:sp>
        <p:nvSpPr>
          <p:cNvPr id="3" name="TextBox 3"/>
          <p:cNvSpPr txBox="1"/>
          <p:nvPr/>
        </p:nvSpPr>
        <p:spPr>
          <a:xfrm>
            <a:off x="7808305" y="1226888"/>
            <a:ext cx="9525" cy="628474"/>
          </a:xfrm>
          <a:prstGeom prst="rect">
            <a:avLst/>
          </a:prstGeom>
        </p:spPr>
        <p:txBody>
          <a:bodyPr lIns="0" tIns="0" rIns="0" bIns="0" rtlCol="0" anchor="t">
            <a:spAutoFit/>
          </a:bodyPr>
          <a:lstStyle/>
          <a:p>
            <a:pPr algn="ctr">
              <a:lnSpc>
                <a:spcPts val="5185"/>
              </a:lnSpc>
              <a:spcBef>
                <a:spcPct val="0"/>
              </a:spcBef>
            </a:pPr>
            <a:endParaRPr/>
          </a:p>
        </p:txBody>
      </p:sp>
      <p:sp>
        <p:nvSpPr>
          <p:cNvPr id="4" name="TextBox 4"/>
          <p:cNvSpPr txBox="1"/>
          <p:nvPr/>
        </p:nvSpPr>
        <p:spPr>
          <a:xfrm>
            <a:off x="6169029" y="2138823"/>
            <a:ext cx="5918196" cy="637803"/>
          </a:xfrm>
          <a:prstGeom prst="rect">
            <a:avLst/>
          </a:prstGeom>
        </p:spPr>
        <p:txBody>
          <a:bodyPr wrap="square" lIns="0" tIns="0" rIns="0" bIns="0" rtlCol="0" anchor="t">
            <a:spAutoFit/>
          </a:bodyPr>
          <a:lstStyle/>
          <a:p>
            <a:pPr algn="ctr">
              <a:lnSpc>
                <a:spcPts val="5185"/>
              </a:lnSpc>
              <a:spcBef>
                <a:spcPct val="0"/>
              </a:spcBef>
            </a:pPr>
            <a:r>
              <a:rPr lang="en-US" sz="3757" b="1" dirty="0">
                <a:solidFill>
                  <a:srgbClr val="FFFFFF"/>
                </a:solidFill>
                <a:latin typeface="DM Sans"/>
              </a:rPr>
              <a:t>EMR REGISTER STATUS </a:t>
            </a:r>
          </a:p>
        </p:txBody>
      </p:sp>
      <p:sp>
        <p:nvSpPr>
          <p:cNvPr id="5" name="Freeform 5"/>
          <p:cNvSpPr/>
          <p:nvPr/>
        </p:nvSpPr>
        <p:spPr>
          <a:xfrm>
            <a:off x="-789475" y="-570381"/>
            <a:ext cx="2651835" cy="2651835"/>
          </a:xfrm>
          <a:custGeom>
            <a:avLst/>
            <a:gdLst/>
            <a:ahLst/>
            <a:cxnLst/>
            <a:rect l="l" t="t" r="r" b="b"/>
            <a:pathLst>
              <a:path w="2651835" h="2651835">
                <a:moveTo>
                  <a:pt x="0" y="0"/>
                </a:moveTo>
                <a:lnTo>
                  <a:pt x="2651836" y="0"/>
                </a:lnTo>
                <a:lnTo>
                  <a:pt x="2651836" y="2651835"/>
                </a:lnTo>
                <a:lnTo>
                  <a:pt x="0" y="2651835"/>
                </a:lnTo>
                <a:lnTo>
                  <a:pt x="0" y="0"/>
                </a:lnTo>
                <a:close/>
              </a:path>
            </a:pathLst>
          </a:custGeom>
          <a:blipFill>
            <a:blip r:embed="rId3">
              <a:alphaModFix amt="20999"/>
              <a:extLst>
                <a:ext uri="{96DAC541-7B7A-43D3-8B79-37D633B846F1}">
                  <asvg:svgBlip xmlns:asvg="http://schemas.microsoft.com/office/drawing/2016/SVG/main" r:embed="rId4"/>
                </a:ext>
              </a:extLst>
            </a:blip>
            <a:stretch>
              <a:fillRect/>
            </a:stretch>
          </a:blipFill>
        </p:spPr>
      </p:sp>
      <p:sp>
        <p:nvSpPr>
          <p:cNvPr id="6" name="Freeform 6"/>
          <p:cNvSpPr/>
          <p:nvPr/>
        </p:nvSpPr>
        <p:spPr>
          <a:xfrm>
            <a:off x="16480348" y="8343900"/>
            <a:ext cx="1802889" cy="1802889"/>
          </a:xfrm>
          <a:custGeom>
            <a:avLst/>
            <a:gdLst/>
            <a:ahLst/>
            <a:cxnLst/>
            <a:rect l="l" t="t" r="r" b="b"/>
            <a:pathLst>
              <a:path w="1802889" h="1802889">
                <a:moveTo>
                  <a:pt x="0" y="0"/>
                </a:moveTo>
                <a:lnTo>
                  <a:pt x="1802889" y="0"/>
                </a:lnTo>
                <a:lnTo>
                  <a:pt x="1802889" y="1802889"/>
                </a:lnTo>
                <a:lnTo>
                  <a:pt x="0" y="1802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2410925" y="2052565"/>
            <a:ext cx="13466151" cy="6181870"/>
          </a:xfrm>
          <a:custGeom>
            <a:avLst/>
            <a:gdLst/>
            <a:ahLst/>
            <a:cxnLst/>
            <a:rect l="l" t="t" r="r" b="b"/>
            <a:pathLst>
              <a:path w="13466151" h="6181870">
                <a:moveTo>
                  <a:pt x="0" y="0"/>
                </a:moveTo>
                <a:lnTo>
                  <a:pt x="13466150" y="0"/>
                </a:lnTo>
                <a:lnTo>
                  <a:pt x="13466150" y="6181870"/>
                </a:lnTo>
                <a:lnTo>
                  <a:pt x="0" y="6181870"/>
                </a:lnTo>
                <a:lnTo>
                  <a:pt x="0" y="0"/>
                </a:lnTo>
                <a:close/>
              </a:path>
            </a:pathLst>
          </a:custGeom>
          <a:blipFill>
            <a:blip r:embed="rId2"/>
            <a:stretch>
              <a:fillRect/>
            </a:stretch>
          </a:blipFill>
        </p:spPr>
      </p:sp>
      <p:sp>
        <p:nvSpPr>
          <p:cNvPr id="3" name="TextBox 3"/>
          <p:cNvSpPr txBox="1"/>
          <p:nvPr/>
        </p:nvSpPr>
        <p:spPr>
          <a:xfrm>
            <a:off x="2496650" y="685888"/>
            <a:ext cx="4015383" cy="628474"/>
          </a:xfrm>
          <a:prstGeom prst="rect">
            <a:avLst/>
          </a:prstGeom>
        </p:spPr>
        <p:txBody>
          <a:bodyPr lIns="0" tIns="0" rIns="0" bIns="0" rtlCol="0" anchor="t">
            <a:spAutoFit/>
          </a:bodyPr>
          <a:lstStyle/>
          <a:p>
            <a:pPr algn="ctr">
              <a:lnSpc>
                <a:spcPts val="5185"/>
              </a:lnSpc>
              <a:spcBef>
                <a:spcPct val="0"/>
              </a:spcBef>
            </a:pPr>
            <a:r>
              <a:rPr lang="en-US" sz="3757">
                <a:solidFill>
                  <a:srgbClr val="FFFFFF"/>
                </a:solidFill>
                <a:latin typeface="DM Sans Bold"/>
              </a:rPr>
              <a:t>EMR HOME PAGE </a:t>
            </a:r>
          </a:p>
        </p:txBody>
      </p:sp>
      <p:sp>
        <p:nvSpPr>
          <p:cNvPr id="4" name="Freeform 4"/>
          <p:cNvSpPr/>
          <p:nvPr/>
        </p:nvSpPr>
        <p:spPr>
          <a:xfrm>
            <a:off x="17259300" y="8127303"/>
            <a:ext cx="1802889" cy="1802889"/>
          </a:xfrm>
          <a:custGeom>
            <a:avLst/>
            <a:gdLst/>
            <a:ahLst/>
            <a:cxnLst/>
            <a:rect l="l" t="t" r="r" b="b"/>
            <a:pathLst>
              <a:path w="1802889" h="1802889">
                <a:moveTo>
                  <a:pt x="0" y="0"/>
                </a:moveTo>
                <a:lnTo>
                  <a:pt x="1802889" y="0"/>
                </a:lnTo>
                <a:lnTo>
                  <a:pt x="1802889" y="1802889"/>
                </a:lnTo>
                <a:lnTo>
                  <a:pt x="0" y="1802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2731688" y="1999186"/>
            <a:ext cx="11432857" cy="6478905"/>
          </a:xfrm>
          <a:custGeom>
            <a:avLst/>
            <a:gdLst/>
            <a:ahLst/>
            <a:cxnLst/>
            <a:rect l="l" t="t" r="r" b="b"/>
            <a:pathLst>
              <a:path w="11432857" h="6478905">
                <a:moveTo>
                  <a:pt x="0" y="0"/>
                </a:moveTo>
                <a:lnTo>
                  <a:pt x="11432857" y="0"/>
                </a:lnTo>
                <a:lnTo>
                  <a:pt x="11432857" y="6478905"/>
                </a:lnTo>
                <a:lnTo>
                  <a:pt x="0" y="6478905"/>
                </a:lnTo>
                <a:lnTo>
                  <a:pt x="0" y="0"/>
                </a:lnTo>
                <a:close/>
              </a:path>
            </a:pathLst>
          </a:custGeom>
          <a:blipFill>
            <a:blip r:embed="rId2"/>
            <a:stretch>
              <a:fillRect l="-2876" t="-12009" r="-1346" b="-14701"/>
            </a:stretch>
          </a:blipFill>
        </p:spPr>
      </p:sp>
      <p:sp>
        <p:nvSpPr>
          <p:cNvPr id="3" name="Freeform 3"/>
          <p:cNvSpPr/>
          <p:nvPr/>
        </p:nvSpPr>
        <p:spPr>
          <a:xfrm rot="10436461">
            <a:off x="15563048" y="-4118246"/>
            <a:ext cx="6566182" cy="6566182"/>
          </a:xfrm>
          <a:custGeom>
            <a:avLst/>
            <a:gdLst/>
            <a:ahLst/>
            <a:cxnLst/>
            <a:rect l="l" t="t" r="r" b="b"/>
            <a:pathLst>
              <a:path w="6566182" h="6566182">
                <a:moveTo>
                  <a:pt x="0" y="0"/>
                </a:moveTo>
                <a:lnTo>
                  <a:pt x="6566182" y="0"/>
                </a:lnTo>
                <a:lnTo>
                  <a:pt x="6566182" y="6566183"/>
                </a:lnTo>
                <a:lnTo>
                  <a:pt x="0" y="65661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3015794" y="3516124"/>
            <a:ext cx="13114020" cy="2040611"/>
          </a:xfrm>
          <a:custGeom>
            <a:avLst/>
            <a:gdLst/>
            <a:ahLst/>
            <a:cxnLst/>
            <a:rect l="l" t="t" r="r" b="b"/>
            <a:pathLst>
              <a:path w="13114020" h="2040611">
                <a:moveTo>
                  <a:pt x="0" y="0"/>
                </a:moveTo>
                <a:lnTo>
                  <a:pt x="13114020" y="0"/>
                </a:lnTo>
                <a:lnTo>
                  <a:pt x="13114020" y="2040611"/>
                </a:lnTo>
                <a:lnTo>
                  <a:pt x="0" y="2040611"/>
                </a:lnTo>
                <a:lnTo>
                  <a:pt x="0" y="0"/>
                </a:lnTo>
                <a:close/>
              </a:path>
            </a:pathLst>
          </a:custGeom>
          <a:blipFill>
            <a:blip r:embed="rId2"/>
            <a:stretch>
              <a:fillRect t="-9863" b="-8498"/>
            </a:stretch>
          </a:blipFill>
        </p:spPr>
      </p:sp>
      <p:sp>
        <p:nvSpPr>
          <p:cNvPr id="3" name="TextBox 3"/>
          <p:cNvSpPr txBox="1"/>
          <p:nvPr/>
        </p:nvSpPr>
        <p:spPr>
          <a:xfrm>
            <a:off x="3015794" y="1848659"/>
            <a:ext cx="2623006" cy="637803"/>
          </a:xfrm>
          <a:prstGeom prst="rect">
            <a:avLst/>
          </a:prstGeom>
        </p:spPr>
        <p:txBody>
          <a:bodyPr wrap="square" lIns="0" tIns="0" rIns="0" bIns="0" rtlCol="0" anchor="t">
            <a:spAutoFit/>
          </a:bodyPr>
          <a:lstStyle/>
          <a:p>
            <a:pPr algn="ctr">
              <a:lnSpc>
                <a:spcPts val="5185"/>
              </a:lnSpc>
              <a:spcBef>
                <a:spcPct val="0"/>
              </a:spcBef>
            </a:pPr>
            <a:r>
              <a:rPr lang="en-US" sz="3757" dirty="0">
                <a:solidFill>
                  <a:srgbClr val="FFFFFF"/>
                </a:solidFill>
                <a:latin typeface="DM Sans Bold"/>
              </a:rPr>
              <a:t>DATASET</a:t>
            </a:r>
          </a:p>
        </p:txBody>
      </p:sp>
      <p:sp>
        <p:nvSpPr>
          <p:cNvPr id="4" name="Freeform 4"/>
          <p:cNvSpPr/>
          <p:nvPr/>
        </p:nvSpPr>
        <p:spPr>
          <a:xfrm>
            <a:off x="-363441" y="-390286"/>
            <a:ext cx="1715127" cy="1715127"/>
          </a:xfrm>
          <a:custGeom>
            <a:avLst/>
            <a:gdLst/>
            <a:ahLst/>
            <a:cxnLst/>
            <a:rect l="l" t="t" r="r" b="b"/>
            <a:pathLst>
              <a:path w="1715127" h="1715127">
                <a:moveTo>
                  <a:pt x="0" y="0"/>
                </a:moveTo>
                <a:lnTo>
                  <a:pt x="1715127" y="0"/>
                </a:lnTo>
                <a:lnTo>
                  <a:pt x="1715127" y="1715127"/>
                </a:lnTo>
                <a:lnTo>
                  <a:pt x="0" y="17151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2567031" y="1886904"/>
            <a:ext cx="13153939" cy="6513193"/>
          </a:xfrm>
          <a:custGeom>
            <a:avLst/>
            <a:gdLst/>
            <a:ahLst/>
            <a:cxnLst/>
            <a:rect l="l" t="t" r="r" b="b"/>
            <a:pathLst>
              <a:path w="13153939" h="6513193">
                <a:moveTo>
                  <a:pt x="0" y="0"/>
                </a:moveTo>
                <a:lnTo>
                  <a:pt x="13153938" y="0"/>
                </a:lnTo>
                <a:lnTo>
                  <a:pt x="13153938" y="6513192"/>
                </a:lnTo>
                <a:lnTo>
                  <a:pt x="0" y="6513192"/>
                </a:lnTo>
                <a:lnTo>
                  <a:pt x="0" y="0"/>
                </a:lnTo>
                <a:close/>
              </a:path>
            </a:pathLst>
          </a:custGeom>
          <a:blipFill>
            <a:blip r:embed="rId2"/>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2523089" y="2298736"/>
            <a:ext cx="13241822" cy="6451342"/>
          </a:xfrm>
          <a:custGeom>
            <a:avLst/>
            <a:gdLst/>
            <a:ahLst/>
            <a:cxnLst/>
            <a:rect l="l" t="t" r="r" b="b"/>
            <a:pathLst>
              <a:path w="13241822" h="6451342">
                <a:moveTo>
                  <a:pt x="0" y="0"/>
                </a:moveTo>
                <a:lnTo>
                  <a:pt x="13241822" y="0"/>
                </a:lnTo>
                <a:lnTo>
                  <a:pt x="13241822" y="6451342"/>
                </a:lnTo>
                <a:lnTo>
                  <a:pt x="0" y="6451342"/>
                </a:lnTo>
                <a:lnTo>
                  <a:pt x="0" y="0"/>
                </a:lnTo>
                <a:close/>
              </a:path>
            </a:pathLst>
          </a:custGeom>
          <a:blipFill>
            <a:blip r:embed="rId2"/>
            <a:stretch>
              <a:fillRect/>
            </a:stretch>
          </a:blipFill>
        </p:spPr>
      </p:sp>
      <p:sp>
        <p:nvSpPr>
          <p:cNvPr id="3" name="TextBox 3"/>
          <p:cNvSpPr txBox="1"/>
          <p:nvPr/>
        </p:nvSpPr>
        <p:spPr>
          <a:xfrm>
            <a:off x="2523088" y="971550"/>
            <a:ext cx="4715911" cy="637803"/>
          </a:xfrm>
          <a:prstGeom prst="rect">
            <a:avLst/>
          </a:prstGeom>
        </p:spPr>
        <p:txBody>
          <a:bodyPr wrap="square" lIns="0" tIns="0" rIns="0" bIns="0" rtlCol="0" anchor="t">
            <a:spAutoFit/>
          </a:bodyPr>
          <a:lstStyle/>
          <a:p>
            <a:pPr algn="ctr">
              <a:lnSpc>
                <a:spcPts val="5185"/>
              </a:lnSpc>
              <a:spcBef>
                <a:spcPct val="0"/>
              </a:spcBef>
            </a:pPr>
            <a:r>
              <a:rPr lang="en-US" sz="3757" dirty="0">
                <a:solidFill>
                  <a:srgbClr val="FFFFFF"/>
                </a:solidFill>
                <a:latin typeface="DM Sans Bold"/>
              </a:rPr>
              <a:t>ENCRYPTED DATA</a:t>
            </a:r>
          </a:p>
        </p:txBody>
      </p:sp>
      <p:sp>
        <p:nvSpPr>
          <p:cNvPr id="4" name="Freeform 4"/>
          <p:cNvSpPr/>
          <p:nvPr/>
        </p:nvSpPr>
        <p:spPr>
          <a:xfrm>
            <a:off x="-363441" y="-390286"/>
            <a:ext cx="1715127" cy="1715127"/>
          </a:xfrm>
          <a:custGeom>
            <a:avLst/>
            <a:gdLst/>
            <a:ahLst/>
            <a:cxnLst/>
            <a:rect l="l" t="t" r="r" b="b"/>
            <a:pathLst>
              <a:path w="1715127" h="1715127">
                <a:moveTo>
                  <a:pt x="0" y="0"/>
                </a:moveTo>
                <a:lnTo>
                  <a:pt x="1715127" y="0"/>
                </a:lnTo>
                <a:lnTo>
                  <a:pt x="1715127" y="1715127"/>
                </a:lnTo>
                <a:lnTo>
                  <a:pt x="0" y="17151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2502591" y="2558203"/>
            <a:ext cx="13282818" cy="5170594"/>
          </a:xfrm>
          <a:custGeom>
            <a:avLst/>
            <a:gdLst/>
            <a:ahLst/>
            <a:cxnLst/>
            <a:rect l="l" t="t" r="r" b="b"/>
            <a:pathLst>
              <a:path w="13282818" h="5170594">
                <a:moveTo>
                  <a:pt x="0" y="0"/>
                </a:moveTo>
                <a:lnTo>
                  <a:pt x="13282818" y="0"/>
                </a:lnTo>
                <a:lnTo>
                  <a:pt x="13282818" y="5170594"/>
                </a:lnTo>
                <a:lnTo>
                  <a:pt x="0" y="5170594"/>
                </a:lnTo>
                <a:lnTo>
                  <a:pt x="0" y="0"/>
                </a:lnTo>
                <a:close/>
              </a:path>
            </a:pathLst>
          </a:custGeom>
          <a:blipFill>
            <a:blip r:embed="rId2"/>
            <a:stretch>
              <a:fillRect/>
            </a:stretch>
          </a:blipFill>
        </p:spPr>
      </p:sp>
      <p:sp>
        <p:nvSpPr>
          <p:cNvPr id="3" name="Freeform 3"/>
          <p:cNvSpPr/>
          <p:nvPr/>
        </p:nvSpPr>
        <p:spPr>
          <a:xfrm>
            <a:off x="14398071" y="-136788"/>
            <a:ext cx="2988937" cy="570615"/>
          </a:xfrm>
          <a:custGeom>
            <a:avLst/>
            <a:gdLst/>
            <a:ahLst/>
            <a:cxnLst/>
            <a:rect l="l" t="t" r="r" b="b"/>
            <a:pathLst>
              <a:path w="2988937" h="570615">
                <a:moveTo>
                  <a:pt x="0" y="0"/>
                </a:moveTo>
                <a:lnTo>
                  <a:pt x="2988938" y="0"/>
                </a:lnTo>
                <a:lnTo>
                  <a:pt x="2988938" y="570616"/>
                </a:lnTo>
                <a:lnTo>
                  <a:pt x="0" y="5706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5700724" y="1819192"/>
            <a:ext cx="6886552" cy="6648616"/>
          </a:xfrm>
          <a:custGeom>
            <a:avLst/>
            <a:gdLst/>
            <a:ahLst/>
            <a:cxnLst/>
            <a:rect l="l" t="t" r="r" b="b"/>
            <a:pathLst>
              <a:path w="6886552" h="6648616">
                <a:moveTo>
                  <a:pt x="0" y="0"/>
                </a:moveTo>
                <a:lnTo>
                  <a:pt x="6886552" y="0"/>
                </a:lnTo>
                <a:lnTo>
                  <a:pt x="6886552" y="6648616"/>
                </a:lnTo>
                <a:lnTo>
                  <a:pt x="0" y="6648616"/>
                </a:lnTo>
                <a:lnTo>
                  <a:pt x="0" y="0"/>
                </a:lnTo>
                <a:close/>
              </a:path>
            </a:pathLst>
          </a:custGeom>
          <a:blipFill>
            <a:blip r:embed="rId2"/>
            <a:stretch>
              <a:fillRect/>
            </a:stretch>
          </a:blipFill>
        </p:spPr>
      </p:sp>
      <p:sp>
        <p:nvSpPr>
          <p:cNvPr id="3" name="TextBox 3"/>
          <p:cNvSpPr txBox="1"/>
          <p:nvPr/>
        </p:nvSpPr>
        <p:spPr>
          <a:xfrm>
            <a:off x="5700724" y="685888"/>
            <a:ext cx="5957876" cy="637803"/>
          </a:xfrm>
          <a:prstGeom prst="rect">
            <a:avLst/>
          </a:prstGeom>
        </p:spPr>
        <p:txBody>
          <a:bodyPr wrap="square" lIns="0" tIns="0" rIns="0" bIns="0" rtlCol="0" anchor="t">
            <a:spAutoFit/>
          </a:bodyPr>
          <a:lstStyle/>
          <a:p>
            <a:pPr algn="ctr">
              <a:lnSpc>
                <a:spcPts val="5185"/>
              </a:lnSpc>
              <a:spcBef>
                <a:spcPct val="0"/>
              </a:spcBef>
            </a:pPr>
            <a:r>
              <a:rPr lang="en-US" sz="3757" dirty="0">
                <a:solidFill>
                  <a:srgbClr val="FFFFFF"/>
                </a:solidFill>
                <a:latin typeface="DM Sans Bold"/>
              </a:rPr>
              <a:t>ETIOLOGY LOGIN PAGE</a:t>
            </a:r>
          </a:p>
        </p:txBody>
      </p:sp>
      <p:sp>
        <p:nvSpPr>
          <p:cNvPr id="4" name="Freeform 4"/>
          <p:cNvSpPr/>
          <p:nvPr/>
        </p:nvSpPr>
        <p:spPr>
          <a:xfrm>
            <a:off x="-363441" y="-390286"/>
            <a:ext cx="1715127" cy="1715127"/>
          </a:xfrm>
          <a:custGeom>
            <a:avLst/>
            <a:gdLst/>
            <a:ahLst/>
            <a:cxnLst/>
            <a:rect l="l" t="t" r="r" b="b"/>
            <a:pathLst>
              <a:path w="1715127" h="1715127">
                <a:moveTo>
                  <a:pt x="0" y="0"/>
                </a:moveTo>
                <a:lnTo>
                  <a:pt x="1715127" y="0"/>
                </a:lnTo>
                <a:lnTo>
                  <a:pt x="1715127" y="1715127"/>
                </a:lnTo>
                <a:lnTo>
                  <a:pt x="0" y="17151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2395519" y="2091923"/>
            <a:ext cx="13496962" cy="6103153"/>
          </a:xfrm>
          <a:custGeom>
            <a:avLst/>
            <a:gdLst/>
            <a:ahLst/>
            <a:cxnLst/>
            <a:rect l="l" t="t" r="r" b="b"/>
            <a:pathLst>
              <a:path w="13496962" h="6103153">
                <a:moveTo>
                  <a:pt x="0" y="0"/>
                </a:moveTo>
                <a:lnTo>
                  <a:pt x="13496962" y="0"/>
                </a:lnTo>
                <a:lnTo>
                  <a:pt x="13496962" y="6103154"/>
                </a:lnTo>
                <a:lnTo>
                  <a:pt x="0" y="6103154"/>
                </a:lnTo>
                <a:lnTo>
                  <a:pt x="0" y="0"/>
                </a:lnTo>
                <a:close/>
              </a:path>
            </a:pathLst>
          </a:custGeom>
          <a:blipFill>
            <a:blip r:embed="rId2"/>
            <a:stretch>
              <a:fillRect/>
            </a:stretch>
          </a:blipFill>
        </p:spPr>
      </p:sp>
      <p:sp>
        <p:nvSpPr>
          <p:cNvPr id="3" name="TextBox 3"/>
          <p:cNvSpPr txBox="1"/>
          <p:nvPr/>
        </p:nvSpPr>
        <p:spPr>
          <a:xfrm>
            <a:off x="2395519" y="685888"/>
            <a:ext cx="5834081" cy="646716"/>
          </a:xfrm>
          <a:prstGeom prst="rect">
            <a:avLst/>
          </a:prstGeom>
        </p:spPr>
        <p:txBody>
          <a:bodyPr wrap="square" lIns="0" tIns="0" rIns="0" bIns="0" rtlCol="0" anchor="t">
            <a:spAutoFit/>
          </a:bodyPr>
          <a:lstStyle/>
          <a:p>
            <a:pPr algn="ctr">
              <a:lnSpc>
                <a:spcPts val="5185"/>
              </a:lnSpc>
              <a:spcBef>
                <a:spcPct val="0"/>
              </a:spcBef>
            </a:pPr>
            <a:r>
              <a:rPr lang="en-US" sz="4000" dirty="0">
                <a:solidFill>
                  <a:srgbClr val="FFFFFF"/>
                </a:solidFill>
                <a:latin typeface="DM Sans Bold"/>
              </a:rPr>
              <a:t>ETIOLOGY HOME PAGE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6324605" y="1439507"/>
            <a:ext cx="6591300" cy="7818793"/>
          </a:xfrm>
          <a:custGeom>
            <a:avLst/>
            <a:gdLst/>
            <a:ahLst/>
            <a:cxnLst/>
            <a:rect l="l" t="t" r="r" b="b"/>
            <a:pathLst>
              <a:path w="6591300" h="7818793">
                <a:moveTo>
                  <a:pt x="0" y="0"/>
                </a:moveTo>
                <a:lnTo>
                  <a:pt x="6591300" y="0"/>
                </a:lnTo>
                <a:lnTo>
                  <a:pt x="6591300" y="7818793"/>
                </a:lnTo>
                <a:lnTo>
                  <a:pt x="0" y="7818793"/>
                </a:lnTo>
                <a:lnTo>
                  <a:pt x="0" y="0"/>
                </a:lnTo>
                <a:close/>
              </a:path>
            </a:pathLst>
          </a:custGeom>
          <a:blipFill>
            <a:blip r:embed="rId2"/>
            <a:stretch>
              <a:fillRect l="-2880" t="-567" r="-2880"/>
            </a:stretch>
          </a:blipFill>
        </p:spPr>
      </p:sp>
      <p:sp>
        <p:nvSpPr>
          <p:cNvPr id="3" name="TextBox 3"/>
          <p:cNvSpPr txBox="1"/>
          <p:nvPr/>
        </p:nvSpPr>
        <p:spPr>
          <a:xfrm>
            <a:off x="7772400" y="443088"/>
            <a:ext cx="3396020" cy="628474"/>
          </a:xfrm>
          <a:prstGeom prst="rect">
            <a:avLst/>
          </a:prstGeom>
        </p:spPr>
        <p:txBody>
          <a:bodyPr lIns="0" tIns="0" rIns="0" bIns="0" rtlCol="0" anchor="t">
            <a:spAutoFit/>
          </a:bodyPr>
          <a:lstStyle/>
          <a:p>
            <a:pPr algn="ctr">
              <a:lnSpc>
                <a:spcPts val="5185"/>
              </a:lnSpc>
              <a:spcBef>
                <a:spcPct val="0"/>
              </a:spcBef>
            </a:pPr>
            <a:r>
              <a:rPr lang="en-US" sz="3757" dirty="0">
                <a:solidFill>
                  <a:srgbClr val="FFFFFF"/>
                </a:solidFill>
                <a:latin typeface="DM Sans Bold"/>
              </a:rPr>
              <a:t>REGISTRATION</a:t>
            </a:r>
          </a:p>
        </p:txBody>
      </p:sp>
      <p:sp>
        <p:nvSpPr>
          <p:cNvPr id="4" name="Freeform 4"/>
          <p:cNvSpPr/>
          <p:nvPr/>
        </p:nvSpPr>
        <p:spPr>
          <a:xfrm>
            <a:off x="-363441" y="-390286"/>
            <a:ext cx="1715127" cy="1715127"/>
          </a:xfrm>
          <a:custGeom>
            <a:avLst/>
            <a:gdLst/>
            <a:ahLst/>
            <a:cxnLst/>
            <a:rect l="l" t="t" r="r" b="b"/>
            <a:pathLst>
              <a:path w="1715127" h="1715127">
                <a:moveTo>
                  <a:pt x="0" y="0"/>
                </a:moveTo>
                <a:lnTo>
                  <a:pt x="1715127" y="0"/>
                </a:lnTo>
                <a:lnTo>
                  <a:pt x="1715127" y="1715127"/>
                </a:lnTo>
                <a:lnTo>
                  <a:pt x="0" y="17151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244211" y="2724891"/>
            <a:ext cx="17799577" cy="3852114"/>
          </a:xfrm>
          <a:prstGeom prst="rect">
            <a:avLst/>
          </a:prstGeom>
        </p:spPr>
        <p:txBody>
          <a:bodyPr lIns="0" tIns="0" rIns="0" bIns="0" rtlCol="0" anchor="t">
            <a:spAutoFit/>
          </a:bodyPr>
          <a:lstStyle/>
          <a:p>
            <a:pPr algn="l">
              <a:lnSpc>
                <a:spcPts val="4357"/>
              </a:lnSpc>
              <a:spcBef>
                <a:spcPct val="0"/>
              </a:spcBef>
            </a:pPr>
            <a:r>
              <a:rPr lang="en-US" sz="3157">
                <a:solidFill>
                  <a:srgbClr val="FFFFFF"/>
                </a:solidFill>
                <a:latin typeface="DM Sans"/>
              </a:rPr>
              <a:t>In the realm of modern healthcare, the exponential growth of patient data poses significant challenges and opportunities. Leveraging term frequency modulation, we aim to extract nuanced patterns from vast electronic health records (EHRs) to enhance diagnostic accuracy. This technique transcends conventional keyword searches, considering contextual relationships between terms to identify disease-related patterns. By emphasizing relevant terms and minimizing noise, term frequency modulation promises to streamline healthcare delivery by providing clinicians with timely insights for early detection and personalized care.</a:t>
            </a:r>
          </a:p>
        </p:txBody>
      </p:sp>
      <p:sp>
        <p:nvSpPr>
          <p:cNvPr id="3" name="TextBox 3"/>
          <p:cNvSpPr txBox="1"/>
          <p:nvPr/>
        </p:nvSpPr>
        <p:spPr>
          <a:xfrm>
            <a:off x="244211" y="1530045"/>
            <a:ext cx="5436375" cy="855931"/>
          </a:xfrm>
          <a:prstGeom prst="rect">
            <a:avLst/>
          </a:prstGeom>
        </p:spPr>
        <p:txBody>
          <a:bodyPr lIns="0" tIns="0" rIns="0" bIns="0" rtlCol="0" anchor="t">
            <a:spAutoFit/>
          </a:bodyPr>
          <a:lstStyle/>
          <a:p>
            <a:pPr algn="l">
              <a:lnSpc>
                <a:spcPts val="6979"/>
              </a:lnSpc>
              <a:spcBef>
                <a:spcPct val="0"/>
              </a:spcBef>
            </a:pPr>
            <a:r>
              <a:rPr lang="en-US" sz="5057" u="sng">
                <a:solidFill>
                  <a:srgbClr val="FFFFFF"/>
                </a:solidFill>
                <a:latin typeface="DM Sans Bold"/>
              </a:rPr>
              <a:t>INTRODUCTION</a:t>
            </a:r>
          </a:p>
        </p:txBody>
      </p:sp>
      <p:sp>
        <p:nvSpPr>
          <p:cNvPr id="4" name="Freeform 4"/>
          <p:cNvSpPr/>
          <p:nvPr/>
        </p:nvSpPr>
        <p:spPr>
          <a:xfrm>
            <a:off x="17259300" y="8127303"/>
            <a:ext cx="1802889" cy="1802889"/>
          </a:xfrm>
          <a:custGeom>
            <a:avLst/>
            <a:gdLst/>
            <a:ahLst/>
            <a:cxnLst/>
            <a:rect l="l" t="t" r="r" b="b"/>
            <a:pathLst>
              <a:path w="1802889" h="1802889">
                <a:moveTo>
                  <a:pt x="0" y="0"/>
                </a:moveTo>
                <a:lnTo>
                  <a:pt x="1802889" y="0"/>
                </a:lnTo>
                <a:lnTo>
                  <a:pt x="1802889" y="1802889"/>
                </a:lnTo>
                <a:lnTo>
                  <a:pt x="0" y="18028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5994680" y="-677550"/>
            <a:ext cx="2293320" cy="2293320"/>
          </a:xfrm>
          <a:custGeom>
            <a:avLst/>
            <a:gdLst/>
            <a:ahLst/>
            <a:cxnLst/>
            <a:rect l="l" t="t" r="r" b="b"/>
            <a:pathLst>
              <a:path w="2293320" h="2293320">
                <a:moveTo>
                  <a:pt x="0" y="0"/>
                </a:moveTo>
                <a:lnTo>
                  <a:pt x="2293320" y="0"/>
                </a:lnTo>
                <a:lnTo>
                  <a:pt x="2293320" y="2293320"/>
                </a:lnTo>
                <a:lnTo>
                  <a:pt x="0" y="2293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265238" y="3381554"/>
            <a:ext cx="15233777" cy="3262018"/>
          </a:xfrm>
          <a:custGeom>
            <a:avLst/>
            <a:gdLst/>
            <a:ahLst/>
            <a:cxnLst/>
            <a:rect l="l" t="t" r="r" b="b"/>
            <a:pathLst>
              <a:path w="15233777" h="3262018">
                <a:moveTo>
                  <a:pt x="0" y="0"/>
                </a:moveTo>
                <a:lnTo>
                  <a:pt x="15233777" y="0"/>
                </a:lnTo>
                <a:lnTo>
                  <a:pt x="15233777" y="3262018"/>
                </a:lnTo>
                <a:lnTo>
                  <a:pt x="0" y="3262018"/>
                </a:lnTo>
                <a:lnTo>
                  <a:pt x="0" y="0"/>
                </a:lnTo>
                <a:close/>
              </a:path>
            </a:pathLst>
          </a:custGeom>
          <a:blipFill>
            <a:blip r:embed="rId2"/>
            <a:stretch>
              <a:fillRect l="-835" r="-835" b="-6490"/>
            </a:stretch>
          </a:blipFill>
        </p:spPr>
      </p:sp>
      <p:sp>
        <p:nvSpPr>
          <p:cNvPr id="3" name="TextBox 3"/>
          <p:cNvSpPr txBox="1"/>
          <p:nvPr/>
        </p:nvSpPr>
        <p:spPr>
          <a:xfrm>
            <a:off x="1265238" y="1943100"/>
            <a:ext cx="7054096" cy="646716"/>
          </a:xfrm>
          <a:prstGeom prst="rect">
            <a:avLst/>
          </a:prstGeom>
        </p:spPr>
        <p:txBody>
          <a:bodyPr wrap="square" lIns="0" tIns="0" rIns="0" bIns="0" rtlCol="0" anchor="t">
            <a:spAutoFit/>
          </a:bodyPr>
          <a:lstStyle/>
          <a:p>
            <a:pPr algn="ctr">
              <a:lnSpc>
                <a:spcPts val="5185"/>
              </a:lnSpc>
              <a:spcBef>
                <a:spcPct val="0"/>
              </a:spcBef>
            </a:pPr>
            <a:r>
              <a:rPr lang="en-US" sz="4000" dirty="0">
                <a:solidFill>
                  <a:srgbClr val="FFFFFF"/>
                </a:solidFill>
                <a:latin typeface="DM Sans Bold"/>
              </a:rPr>
              <a:t>ETIOLOGY REGISTER STATUS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2582098" y="2056021"/>
            <a:ext cx="13123803" cy="6174959"/>
          </a:xfrm>
          <a:custGeom>
            <a:avLst/>
            <a:gdLst/>
            <a:ahLst/>
            <a:cxnLst/>
            <a:rect l="l" t="t" r="r" b="b"/>
            <a:pathLst>
              <a:path w="13123803" h="6174959">
                <a:moveTo>
                  <a:pt x="0" y="0"/>
                </a:moveTo>
                <a:lnTo>
                  <a:pt x="13123804" y="0"/>
                </a:lnTo>
                <a:lnTo>
                  <a:pt x="13123804" y="6174958"/>
                </a:lnTo>
                <a:lnTo>
                  <a:pt x="0" y="6174958"/>
                </a:lnTo>
                <a:lnTo>
                  <a:pt x="0" y="0"/>
                </a:lnTo>
                <a:close/>
              </a:path>
            </a:pathLst>
          </a:custGeom>
          <a:blipFill>
            <a:blip r:embed="rId2"/>
            <a:stretch>
              <a:fillRect/>
            </a:stretch>
          </a:blipFill>
        </p:spPr>
      </p:sp>
      <p:sp>
        <p:nvSpPr>
          <p:cNvPr id="3" name="TextBox 3"/>
          <p:cNvSpPr txBox="1"/>
          <p:nvPr/>
        </p:nvSpPr>
        <p:spPr>
          <a:xfrm>
            <a:off x="2582098" y="685888"/>
            <a:ext cx="3285302" cy="646716"/>
          </a:xfrm>
          <a:prstGeom prst="rect">
            <a:avLst/>
          </a:prstGeom>
        </p:spPr>
        <p:txBody>
          <a:bodyPr wrap="square" lIns="0" tIns="0" rIns="0" bIns="0" rtlCol="0" anchor="t">
            <a:spAutoFit/>
          </a:bodyPr>
          <a:lstStyle/>
          <a:p>
            <a:pPr algn="ctr">
              <a:lnSpc>
                <a:spcPts val="5185"/>
              </a:lnSpc>
              <a:spcBef>
                <a:spcPct val="0"/>
              </a:spcBef>
            </a:pPr>
            <a:r>
              <a:rPr lang="en-US" sz="4000" dirty="0">
                <a:solidFill>
                  <a:srgbClr val="FFFFFF"/>
                </a:solidFill>
                <a:latin typeface="DM Sans Bold"/>
              </a:rPr>
              <a:t>DECRYPTION</a:t>
            </a:r>
          </a:p>
        </p:txBody>
      </p:sp>
      <p:sp>
        <p:nvSpPr>
          <p:cNvPr id="4" name="Freeform 4"/>
          <p:cNvSpPr/>
          <p:nvPr/>
        </p:nvSpPr>
        <p:spPr>
          <a:xfrm>
            <a:off x="14398071" y="-136788"/>
            <a:ext cx="2988937" cy="570615"/>
          </a:xfrm>
          <a:custGeom>
            <a:avLst/>
            <a:gdLst/>
            <a:ahLst/>
            <a:cxnLst/>
            <a:rect l="l" t="t" r="r" b="b"/>
            <a:pathLst>
              <a:path w="2988937" h="570615">
                <a:moveTo>
                  <a:pt x="0" y="0"/>
                </a:moveTo>
                <a:lnTo>
                  <a:pt x="2988938" y="0"/>
                </a:lnTo>
                <a:lnTo>
                  <a:pt x="2988938" y="570616"/>
                </a:lnTo>
                <a:lnTo>
                  <a:pt x="0" y="5706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2692911" y="2305369"/>
            <a:ext cx="12902178" cy="5676262"/>
          </a:xfrm>
          <a:custGeom>
            <a:avLst/>
            <a:gdLst/>
            <a:ahLst/>
            <a:cxnLst/>
            <a:rect l="l" t="t" r="r" b="b"/>
            <a:pathLst>
              <a:path w="12902178" h="5676262">
                <a:moveTo>
                  <a:pt x="0" y="0"/>
                </a:moveTo>
                <a:lnTo>
                  <a:pt x="12902178" y="0"/>
                </a:lnTo>
                <a:lnTo>
                  <a:pt x="12902178" y="5676262"/>
                </a:lnTo>
                <a:lnTo>
                  <a:pt x="0" y="5676262"/>
                </a:lnTo>
                <a:lnTo>
                  <a:pt x="0" y="0"/>
                </a:lnTo>
                <a:close/>
              </a:path>
            </a:pathLst>
          </a:custGeom>
          <a:blipFill>
            <a:blip r:embed="rId2"/>
            <a:stretch>
              <a:fillRect/>
            </a:stretch>
          </a:blipFill>
        </p:spPr>
      </p:sp>
      <p:sp>
        <p:nvSpPr>
          <p:cNvPr id="3" name="Freeform 3"/>
          <p:cNvSpPr/>
          <p:nvPr/>
        </p:nvSpPr>
        <p:spPr>
          <a:xfrm>
            <a:off x="16683520" y="1590911"/>
            <a:ext cx="2651835" cy="2651835"/>
          </a:xfrm>
          <a:custGeom>
            <a:avLst/>
            <a:gdLst/>
            <a:ahLst/>
            <a:cxnLst/>
            <a:rect l="l" t="t" r="r" b="b"/>
            <a:pathLst>
              <a:path w="2651835" h="2651835">
                <a:moveTo>
                  <a:pt x="0" y="0"/>
                </a:moveTo>
                <a:lnTo>
                  <a:pt x="2651835" y="0"/>
                </a:lnTo>
                <a:lnTo>
                  <a:pt x="2651835" y="2651835"/>
                </a:lnTo>
                <a:lnTo>
                  <a:pt x="0" y="2651835"/>
                </a:lnTo>
                <a:lnTo>
                  <a:pt x="0" y="0"/>
                </a:lnTo>
                <a:close/>
              </a:path>
            </a:pathLst>
          </a:custGeom>
          <a:blipFill>
            <a:blip r:embed="rId3">
              <a:alphaModFix amt="20999"/>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2580711" y="2457786"/>
            <a:ext cx="13126577" cy="5371428"/>
          </a:xfrm>
          <a:custGeom>
            <a:avLst/>
            <a:gdLst/>
            <a:ahLst/>
            <a:cxnLst/>
            <a:rect l="l" t="t" r="r" b="b"/>
            <a:pathLst>
              <a:path w="13126577" h="5371428">
                <a:moveTo>
                  <a:pt x="0" y="0"/>
                </a:moveTo>
                <a:lnTo>
                  <a:pt x="13126578" y="0"/>
                </a:lnTo>
                <a:lnTo>
                  <a:pt x="13126578" y="5371428"/>
                </a:lnTo>
                <a:lnTo>
                  <a:pt x="0" y="5371428"/>
                </a:lnTo>
                <a:lnTo>
                  <a:pt x="0" y="0"/>
                </a:lnTo>
                <a:close/>
              </a:path>
            </a:pathLst>
          </a:custGeom>
          <a:blipFill>
            <a:blip r:embed="rId2"/>
            <a:stretch>
              <a:fillRect/>
            </a:stretch>
          </a:blipFill>
        </p:spPr>
      </p:sp>
      <p:sp>
        <p:nvSpPr>
          <p:cNvPr id="3" name="TextBox 3"/>
          <p:cNvSpPr txBox="1"/>
          <p:nvPr/>
        </p:nvSpPr>
        <p:spPr>
          <a:xfrm>
            <a:off x="2580711" y="971550"/>
            <a:ext cx="5096233" cy="628474"/>
          </a:xfrm>
          <a:prstGeom prst="rect">
            <a:avLst/>
          </a:prstGeom>
        </p:spPr>
        <p:txBody>
          <a:bodyPr lIns="0" tIns="0" rIns="0" bIns="0" rtlCol="0" anchor="t">
            <a:spAutoFit/>
          </a:bodyPr>
          <a:lstStyle/>
          <a:p>
            <a:pPr algn="ctr">
              <a:lnSpc>
                <a:spcPts val="5185"/>
              </a:lnSpc>
              <a:spcBef>
                <a:spcPct val="0"/>
              </a:spcBef>
            </a:pPr>
            <a:r>
              <a:rPr lang="en-US" sz="3757">
                <a:solidFill>
                  <a:srgbClr val="FFFFFF"/>
                </a:solidFill>
                <a:latin typeface="DM Sans Bold"/>
              </a:rPr>
              <a:t>PROCESSED DISEASES</a:t>
            </a:r>
          </a:p>
        </p:txBody>
      </p:sp>
      <p:sp>
        <p:nvSpPr>
          <p:cNvPr id="4" name="Freeform 4"/>
          <p:cNvSpPr/>
          <p:nvPr/>
        </p:nvSpPr>
        <p:spPr>
          <a:xfrm>
            <a:off x="-363441" y="-390286"/>
            <a:ext cx="1715127" cy="1715127"/>
          </a:xfrm>
          <a:custGeom>
            <a:avLst/>
            <a:gdLst/>
            <a:ahLst/>
            <a:cxnLst/>
            <a:rect l="l" t="t" r="r" b="b"/>
            <a:pathLst>
              <a:path w="1715127" h="1715127">
                <a:moveTo>
                  <a:pt x="0" y="0"/>
                </a:moveTo>
                <a:lnTo>
                  <a:pt x="1715127" y="0"/>
                </a:lnTo>
                <a:lnTo>
                  <a:pt x="1715127" y="1715127"/>
                </a:lnTo>
                <a:lnTo>
                  <a:pt x="0" y="17151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709990" y="3082716"/>
            <a:ext cx="14915634" cy="4359634"/>
          </a:xfrm>
          <a:custGeom>
            <a:avLst/>
            <a:gdLst/>
            <a:ahLst/>
            <a:cxnLst/>
            <a:rect l="l" t="t" r="r" b="b"/>
            <a:pathLst>
              <a:path w="14915634" h="4359634">
                <a:moveTo>
                  <a:pt x="0" y="0"/>
                </a:moveTo>
                <a:lnTo>
                  <a:pt x="14915634" y="0"/>
                </a:lnTo>
                <a:lnTo>
                  <a:pt x="14915634" y="4359635"/>
                </a:lnTo>
                <a:lnTo>
                  <a:pt x="0" y="4359635"/>
                </a:lnTo>
                <a:lnTo>
                  <a:pt x="0" y="0"/>
                </a:lnTo>
                <a:close/>
              </a:path>
            </a:pathLst>
          </a:custGeom>
          <a:blipFill>
            <a:blip r:embed="rId2"/>
            <a:stretch>
              <a:fillRect t="-5618" r="-763" b="-2401"/>
            </a:stretch>
          </a:blipFill>
        </p:spPr>
      </p:sp>
      <p:sp>
        <p:nvSpPr>
          <p:cNvPr id="3" name="TextBox 3"/>
          <p:cNvSpPr txBox="1"/>
          <p:nvPr/>
        </p:nvSpPr>
        <p:spPr>
          <a:xfrm>
            <a:off x="1709990" y="1838242"/>
            <a:ext cx="6130966" cy="628474"/>
          </a:xfrm>
          <a:prstGeom prst="rect">
            <a:avLst/>
          </a:prstGeom>
        </p:spPr>
        <p:txBody>
          <a:bodyPr lIns="0" tIns="0" rIns="0" bIns="0" rtlCol="0" anchor="t">
            <a:spAutoFit/>
          </a:bodyPr>
          <a:lstStyle/>
          <a:p>
            <a:pPr algn="l">
              <a:lnSpc>
                <a:spcPts val="5185"/>
              </a:lnSpc>
              <a:spcBef>
                <a:spcPct val="0"/>
              </a:spcBef>
            </a:pPr>
            <a:r>
              <a:rPr lang="en-US" sz="3757">
                <a:solidFill>
                  <a:srgbClr val="FFFFFF"/>
                </a:solidFill>
                <a:latin typeface="DM Sans Bold"/>
              </a:rPr>
              <a:t>UNPROCESSED DISEASES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471257" y="1921148"/>
            <a:ext cx="14774726" cy="6366874"/>
          </a:xfrm>
          <a:custGeom>
            <a:avLst/>
            <a:gdLst/>
            <a:ahLst/>
            <a:cxnLst/>
            <a:rect l="l" t="t" r="r" b="b"/>
            <a:pathLst>
              <a:path w="14774726" h="6366874">
                <a:moveTo>
                  <a:pt x="0" y="0"/>
                </a:moveTo>
                <a:lnTo>
                  <a:pt x="14774726" y="0"/>
                </a:lnTo>
                <a:lnTo>
                  <a:pt x="14774726" y="6366874"/>
                </a:lnTo>
                <a:lnTo>
                  <a:pt x="0" y="6366874"/>
                </a:lnTo>
                <a:lnTo>
                  <a:pt x="0" y="0"/>
                </a:lnTo>
                <a:close/>
              </a:path>
            </a:pathLst>
          </a:custGeom>
          <a:blipFill>
            <a:blip r:embed="rId2"/>
            <a:stretch>
              <a:fillRect t="-1123" r="-4396" b="-1123"/>
            </a:stretch>
          </a:blipFill>
        </p:spPr>
      </p:sp>
      <p:sp>
        <p:nvSpPr>
          <p:cNvPr id="3" name="TextBox 3"/>
          <p:cNvSpPr txBox="1"/>
          <p:nvPr/>
        </p:nvSpPr>
        <p:spPr>
          <a:xfrm>
            <a:off x="1471257" y="600251"/>
            <a:ext cx="5493187" cy="628474"/>
          </a:xfrm>
          <a:prstGeom prst="rect">
            <a:avLst/>
          </a:prstGeom>
        </p:spPr>
        <p:txBody>
          <a:bodyPr lIns="0" tIns="0" rIns="0" bIns="0" rtlCol="0" anchor="t">
            <a:spAutoFit/>
          </a:bodyPr>
          <a:lstStyle/>
          <a:p>
            <a:pPr algn="ctr">
              <a:lnSpc>
                <a:spcPts val="5185"/>
              </a:lnSpc>
              <a:spcBef>
                <a:spcPct val="0"/>
              </a:spcBef>
            </a:pPr>
            <a:r>
              <a:rPr lang="en-US" sz="3757">
                <a:solidFill>
                  <a:srgbClr val="FFFFFF"/>
                </a:solidFill>
                <a:latin typeface="DM Sans Bold"/>
              </a:rPr>
              <a:t>DIAGNOSIS HOME PAGE</a:t>
            </a:r>
          </a:p>
        </p:txBody>
      </p:sp>
      <p:sp>
        <p:nvSpPr>
          <p:cNvPr id="4" name="Freeform 4"/>
          <p:cNvSpPr/>
          <p:nvPr/>
        </p:nvSpPr>
        <p:spPr>
          <a:xfrm>
            <a:off x="16683520" y="1590911"/>
            <a:ext cx="2651835" cy="2651835"/>
          </a:xfrm>
          <a:custGeom>
            <a:avLst/>
            <a:gdLst/>
            <a:ahLst/>
            <a:cxnLst/>
            <a:rect l="l" t="t" r="r" b="b"/>
            <a:pathLst>
              <a:path w="2651835" h="2651835">
                <a:moveTo>
                  <a:pt x="0" y="0"/>
                </a:moveTo>
                <a:lnTo>
                  <a:pt x="2651835" y="0"/>
                </a:lnTo>
                <a:lnTo>
                  <a:pt x="2651835" y="2651835"/>
                </a:lnTo>
                <a:lnTo>
                  <a:pt x="0" y="2651835"/>
                </a:lnTo>
                <a:lnTo>
                  <a:pt x="0" y="0"/>
                </a:lnTo>
                <a:close/>
              </a:path>
            </a:pathLst>
          </a:custGeom>
          <a:blipFill>
            <a:blip r:embed="rId3">
              <a:alphaModFix amt="20999"/>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2429267" y="2045485"/>
            <a:ext cx="13429467" cy="6196029"/>
          </a:xfrm>
          <a:custGeom>
            <a:avLst/>
            <a:gdLst/>
            <a:ahLst/>
            <a:cxnLst/>
            <a:rect l="l" t="t" r="r" b="b"/>
            <a:pathLst>
              <a:path w="13429467" h="6196029">
                <a:moveTo>
                  <a:pt x="0" y="0"/>
                </a:moveTo>
                <a:lnTo>
                  <a:pt x="13429466" y="0"/>
                </a:lnTo>
                <a:lnTo>
                  <a:pt x="13429466" y="6196030"/>
                </a:lnTo>
                <a:lnTo>
                  <a:pt x="0" y="6196030"/>
                </a:lnTo>
                <a:lnTo>
                  <a:pt x="0" y="0"/>
                </a:lnTo>
                <a:close/>
              </a:path>
            </a:pathLst>
          </a:custGeom>
          <a:blipFill>
            <a:blip r:embed="rId2"/>
            <a:stretch>
              <a:fillRect/>
            </a:stretch>
          </a:blipFill>
        </p:spPr>
      </p:sp>
      <p:sp>
        <p:nvSpPr>
          <p:cNvPr id="3" name="TextBox 3"/>
          <p:cNvSpPr txBox="1"/>
          <p:nvPr/>
        </p:nvSpPr>
        <p:spPr>
          <a:xfrm>
            <a:off x="2429266" y="971550"/>
            <a:ext cx="8010133" cy="637803"/>
          </a:xfrm>
          <a:prstGeom prst="rect">
            <a:avLst/>
          </a:prstGeom>
        </p:spPr>
        <p:txBody>
          <a:bodyPr wrap="square" lIns="0" tIns="0" rIns="0" bIns="0" rtlCol="0" anchor="t">
            <a:spAutoFit/>
          </a:bodyPr>
          <a:lstStyle/>
          <a:p>
            <a:pPr algn="ctr">
              <a:lnSpc>
                <a:spcPts val="5185"/>
              </a:lnSpc>
              <a:spcBef>
                <a:spcPct val="0"/>
              </a:spcBef>
            </a:pPr>
            <a:r>
              <a:rPr lang="en-US" sz="3757" dirty="0">
                <a:solidFill>
                  <a:srgbClr val="FFFFFF"/>
                </a:solidFill>
                <a:latin typeface="DM Sans Bold"/>
              </a:rPr>
              <a:t>DECISION SUPPORT HOME PAGE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5925434" y="1909964"/>
            <a:ext cx="6437131" cy="6467071"/>
          </a:xfrm>
          <a:custGeom>
            <a:avLst/>
            <a:gdLst/>
            <a:ahLst/>
            <a:cxnLst/>
            <a:rect l="l" t="t" r="r" b="b"/>
            <a:pathLst>
              <a:path w="6437131" h="6467071">
                <a:moveTo>
                  <a:pt x="0" y="0"/>
                </a:moveTo>
                <a:lnTo>
                  <a:pt x="6437132" y="0"/>
                </a:lnTo>
                <a:lnTo>
                  <a:pt x="6437132" y="6467072"/>
                </a:lnTo>
                <a:lnTo>
                  <a:pt x="0" y="6467072"/>
                </a:lnTo>
                <a:lnTo>
                  <a:pt x="0" y="0"/>
                </a:lnTo>
                <a:close/>
              </a:path>
            </a:pathLst>
          </a:custGeom>
          <a:blipFill>
            <a:blip r:embed="rId2"/>
            <a:stretch>
              <a:fillRect/>
            </a:stretch>
          </a:blipFill>
        </p:spPr>
      </p:sp>
      <p:sp>
        <p:nvSpPr>
          <p:cNvPr id="3" name="TextBox 3"/>
          <p:cNvSpPr txBox="1"/>
          <p:nvPr/>
        </p:nvSpPr>
        <p:spPr>
          <a:xfrm>
            <a:off x="5918410" y="600251"/>
            <a:ext cx="5511590" cy="723403"/>
          </a:xfrm>
          <a:prstGeom prst="rect">
            <a:avLst/>
          </a:prstGeom>
        </p:spPr>
        <p:txBody>
          <a:bodyPr wrap="square" lIns="0" tIns="0" rIns="0" bIns="0" rtlCol="0" anchor="t">
            <a:spAutoFit/>
          </a:bodyPr>
          <a:lstStyle/>
          <a:p>
            <a:pPr algn="ctr">
              <a:lnSpc>
                <a:spcPts val="5875"/>
              </a:lnSpc>
              <a:spcBef>
                <a:spcPct val="0"/>
              </a:spcBef>
            </a:pPr>
            <a:r>
              <a:rPr lang="en-US" sz="4257" dirty="0">
                <a:solidFill>
                  <a:srgbClr val="FFFFFF"/>
                </a:solidFill>
                <a:latin typeface="DM Sans Bold"/>
              </a:rPr>
              <a:t>ADMIN LOGIN PAGE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2393871" y="2107655"/>
            <a:ext cx="13500257" cy="6071689"/>
          </a:xfrm>
          <a:custGeom>
            <a:avLst/>
            <a:gdLst/>
            <a:ahLst/>
            <a:cxnLst/>
            <a:rect l="l" t="t" r="r" b="b"/>
            <a:pathLst>
              <a:path w="13500257" h="6071689">
                <a:moveTo>
                  <a:pt x="0" y="0"/>
                </a:moveTo>
                <a:lnTo>
                  <a:pt x="13500258" y="0"/>
                </a:lnTo>
                <a:lnTo>
                  <a:pt x="13500258" y="6071690"/>
                </a:lnTo>
                <a:lnTo>
                  <a:pt x="0" y="6071690"/>
                </a:lnTo>
                <a:lnTo>
                  <a:pt x="0" y="0"/>
                </a:lnTo>
                <a:close/>
              </a:path>
            </a:pathLst>
          </a:custGeom>
          <a:blipFill>
            <a:blip r:embed="rId2"/>
            <a:stretch>
              <a:fillRect/>
            </a:stretch>
          </a:blipFill>
        </p:spPr>
      </p:sp>
      <p:sp>
        <p:nvSpPr>
          <p:cNvPr id="3" name="TextBox 3"/>
          <p:cNvSpPr txBox="1"/>
          <p:nvPr/>
        </p:nvSpPr>
        <p:spPr>
          <a:xfrm>
            <a:off x="2475726" y="971550"/>
            <a:ext cx="4763273" cy="637803"/>
          </a:xfrm>
          <a:prstGeom prst="rect">
            <a:avLst/>
          </a:prstGeom>
        </p:spPr>
        <p:txBody>
          <a:bodyPr wrap="square" lIns="0" tIns="0" rIns="0" bIns="0" rtlCol="0" anchor="t">
            <a:spAutoFit/>
          </a:bodyPr>
          <a:lstStyle/>
          <a:p>
            <a:pPr algn="ctr">
              <a:lnSpc>
                <a:spcPts val="5185"/>
              </a:lnSpc>
              <a:spcBef>
                <a:spcPct val="0"/>
              </a:spcBef>
            </a:pPr>
            <a:r>
              <a:rPr lang="en-US" sz="3757" dirty="0">
                <a:solidFill>
                  <a:srgbClr val="FFFFFF"/>
                </a:solidFill>
                <a:latin typeface="DM Sans Bold"/>
              </a:rPr>
              <a:t>ADMIN HOME PAGE</a:t>
            </a:r>
          </a:p>
        </p:txBody>
      </p:sp>
      <p:sp>
        <p:nvSpPr>
          <p:cNvPr id="4" name="Freeform 4"/>
          <p:cNvSpPr/>
          <p:nvPr/>
        </p:nvSpPr>
        <p:spPr>
          <a:xfrm>
            <a:off x="14398071" y="-136788"/>
            <a:ext cx="2988937" cy="570615"/>
          </a:xfrm>
          <a:custGeom>
            <a:avLst/>
            <a:gdLst/>
            <a:ahLst/>
            <a:cxnLst/>
            <a:rect l="l" t="t" r="r" b="b"/>
            <a:pathLst>
              <a:path w="2988937" h="570615">
                <a:moveTo>
                  <a:pt x="0" y="0"/>
                </a:moveTo>
                <a:lnTo>
                  <a:pt x="2988938" y="0"/>
                </a:lnTo>
                <a:lnTo>
                  <a:pt x="2988938" y="570616"/>
                </a:lnTo>
                <a:lnTo>
                  <a:pt x="0" y="5706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323426" y="2730295"/>
            <a:ext cx="15150779" cy="5169669"/>
          </a:xfrm>
          <a:custGeom>
            <a:avLst/>
            <a:gdLst/>
            <a:ahLst/>
            <a:cxnLst/>
            <a:rect l="l" t="t" r="r" b="b"/>
            <a:pathLst>
              <a:path w="15150779" h="5169669">
                <a:moveTo>
                  <a:pt x="0" y="0"/>
                </a:moveTo>
                <a:lnTo>
                  <a:pt x="15150779" y="0"/>
                </a:lnTo>
                <a:lnTo>
                  <a:pt x="15150779" y="5169668"/>
                </a:lnTo>
                <a:lnTo>
                  <a:pt x="0" y="5169668"/>
                </a:lnTo>
                <a:lnTo>
                  <a:pt x="0" y="0"/>
                </a:lnTo>
                <a:close/>
              </a:path>
            </a:pathLst>
          </a:custGeom>
          <a:blipFill>
            <a:blip r:embed="rId2"/>
            <a:stretch>
              <a:fillRect l="-437" t="-5822" r="-437"/>
            </a:stretch>
          </a:blipFill>
        </p:spPr>
      </p:sp>
      <p:sp>
        <p:nvSpPr>
          <p:cNvPr id="3" name="TextBox 3"/>
          <p:cNvSpPr txBox="1"/>
          <p:nvPr/>
        </p:nvSpPr>
        <p:spPr>
          <a:xfrm>
            <a:off x="1402113" y="1335901"/>
            <a:ext cx="6177029" cy="678766"/>
          </a:xfrm>
          <a:prstGeom prst="rect">
            <a:avLst/>
          </a:prstGeom>
        </p:spPr>
        <p:txBody>
          <a:bodyPr lIns="0" tIns="0" rIns="0" bIns="0" rtlCol="0" anchor="t">
            <a:spAutoFit/>
          </a:bodyPr>
          <a:lstStyle/>
          <a:p>
            <a:pPr algn="l">
              <a:lnSpc>
                <a:spcPts val="5599"/>
              </a:lnSpc>
              <a:spcBef>
                <a:spcPct val="0"/>
              </a:spcBef>
            </a:pPr>
            <a:r>
              <a:rPr lang="en-US" sz="4057">
                <a:solidFill>
                  <a:srgbClr val="FFFFFF"/>
                </a:solidFill>
                <a:latin typeface="DM Sans Bold"/>
              </a:rPr>
              <a:t>EMR ML APPROVAL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7259300" y="8127303"/>
            <a:ext cx="1802889" cy="1802889"/>
          </a:xfrm>
          <a:custGeom>
            <a:avLst/>
            <a:gdLst/>
            <a:ahLst/>
            <a:cxnLst/>
            <a:rect l="l" t="t" r="r" b="b"/>
            <a:pathLst>
              <a:path w="1802889" h="1802889">
                <a:moveTo>
                  <a:pt x="0" y="0"/>
                </a:moveTo>
                <a:lnTo>
                  <a:pt x="1802889" y="0"/>
                </a:lnTo>
                <a:lnTo>
                  <a:pt x="1802889" y="1802889"/>
                </a:lnTo>
                <a:lnTo>
                  <a:pt x="0" y="18028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833387" y="-1033334"/>
            <a:ext cx="2293320" cy="2293320"/>
          </a:xfrm>
          <a:custGeom>
            <a:avLst/>
            <a:gdLst/>
            <a:ahLst/>
            <a:cxnLst/>
            <a:rect l="l" t="t" r="r" b="b"/>
            <a:pathLst>
              <a:path w="2293320" h="2293320">
                <a:moveTo>
                  <a:pt x="0" y="0"/>
                </a:moveTo>
                <a:lnTo>
                  <a:pt x="2293320" y="0"/>
                </a:lnTo>
                <a:lnTo>
                  <a:pt x="2293320" y="2293319"/>
                </a:lnTo>
                <a:lnTo>
                  <a:pt x="0" y="2293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543050" y="-54747"/>
            <a:ext cx="2760734" cy="10341747"/>
            <a:chOff x="0" y="0"/>
            <a:chExt cx="727107" cy="2723752"/>
          </a:xfrm>
        </p:grpSpPr>
        <p:sp>
          <p:nvSpPr>
            <p:cNvPr id="5" name="Freeform 5"/>
            <p:cNvSpPr/>
            <p:nvPr/>
          </p:nvSpPr>
          <p:spPr>
            <a:xfrm>
              <a:off x="0" y="0"/>
              <a:ext cx="727107" cy="2723752"/>
            </a:xfrm>
            <a:custGeom>
              <a:avLst/>
              <a:gdLst/>
              <a:ahLst/>
              <a:cxnLst/>
              <a:rect l="l" t="t" r="r" b="b"/>
              <a:pathLst>
                <a:path w="727107" h="2723752">
                  <a:moveTo>
                    <a:pt x="0" y="0"/>
                  </a:moveTo>
                  <a:lnTo>
                    <a:pt x="727107" y="0"/>
                  </a:lnTo>
                  <a:lnTo>
                    <a:pt x="727107" y="2723752"/>
                  </a:lnTo>
                  <a:lnTo>
                    <a:pt x="0" y="2723752"/>
                  </a:lnTo>
                  <a:close/>
                </a:path>
              </a:pathLst>
            </a:custGeom>
            <a:solidFill>
              <a:srgbClr val="145DA0"/>
            </a:solidFill>
          </p:spPr>
        </p:sp>
        <p:sp>
          <p:nvSpPr>
            <p:cNvPr id="6" name="TextBox 6"/>
            <p:cNvSpPr txBox="1"/>
            <p:nvPr/>
          </p:nvSpPr>
          <p:spPr>
            <a:xfrm>
              <a:off x="0" y="-38100"/>
              <a:ext cx="727107" cy="2761852"/>
            </a:xfrm>
            <a:prstGeom prst="rect">
              <a:avLst/>
            </a:prstGeom>
          </p:spPr>
          <p:txBody>
            <a:bodyPr lIns="50800" tIns="50800" rIns="50800" bIns="50800" rtlCol="0" anchor="ctr"/>
            <a:lstStyle/>
            <a:p>
              <a:pPr algn="ctr">
                <a:lnSpc>
                  <a:spcPts val="2605"/>
                </a:lnSpc>
              </a:pPr>
              <a:endParaRPr/>
            </a:p>
          </p:txBody>
        </p:sp>
      </p:grpSp>
      <p:sp>
        <p:nvSpPr>
          <p:cNvPr id="7" name="TextBox 7"/>
          <p:cNvSpPr txBox="1"/>
          <p:nvPr/>
        </p:nvSpPr>
        <p:spPr>
          <a:xfrm>
            <a:off x="2682418" y="1760435"/>
            <a:ext cx="6235170" cy="1007745"/>
          </a:xfrm>
          <a:prstGeom prst="rect">
            <a:avLst/>
          </a:prstGeom>
        </p:spPr>
        <p:txBody>
          <a:bodyPr lIns="0" tIns="0" rIns="0" bIns="0" rtlCol="0" anchor="t">
            <a:spAutoFit/>
          </a:bodyPr>
          <a:lstStyle/>
          <a:p>
            <a:pPr marL="0" lvl="0" indent="0" algn="l">
              <a:lnSpc>
                <a:spcPts val="7884"/>
              </a:lnSpc>
              <a:spcBef>
                <a:spcPct val="0"/>
              </a:spcBef>
            </a:pPr>
            <a:r>
              <a:rPr lang="en-US" sz="6570" u="sng" dirty="0">
                <a:solidFill>
                  <a:srgbClr val="FFFFFF"/>
                </a:solidFill>
                <a:latin typeface="Now Bold"/>
              </a:rPr>
              <a:t>MODULES</a:t>
            </a:r>
          </a:p>
        </p:txBody>
      </p:sp>
      <p:sp>
        <p:nvSpPr>
          <p:cNvPr id="8" name="TextBox 8"/>
          <p:cNvSpPr txBox="1"/>
          <p:nvPr/>
        </p:nvSpPr>
        <p:spPr>
          <a:xfrm>
            <a:off x="2682418" y="3458865"/>
            <a:ext cx="5089982" cy="3305200"/>
          </a:xfrm>
          <a:prstGeom prst="rect">
            <a:avLst/>
          </a:prstGeom>
        </p:spPr>
        <p:txBody>
          <a:bodyPr wrap="square" lIns="0" tIns="0" rIns="0" bIns="0" rtlCol="0" anchor="t">
            <a:spAutoFit/>
          </a:bodyPr>
          <a:lstStyle/>
          <a:p>
            <a:pPr marL="571500" indent="-571500" algn="l">
              <a:lnSpc>
                <a:spcPts val="5185"/>
              </a:lnSpc>
              <a:buFont typeface="Arial" panose="020B0604020202020204" pitchFamily="34" charset="0"/>
              <a:buChar char="•"/>
            </a:pPr>
            <a:r>
              <a:rPr lang="en-US" sz="3757" dirty="0">
                <a:solidFill>
                  <a:srgbClr val="FFFFFF"/>
                </a:solidFill>
                <a:latin typeface="DM Sans Bold"/>
              </a:rPr>
              <a:t>EMR</a:t>
            </a:r>
          </a:p>
          <a:p>
            <a:pPr marL="571500" indent="-571500" algn="l">
              <a:lnSpc>
                <a:spcPts val="5185"/>
              </a:lnSpc>
              <a:buFont typeface="Arial" panose="020B0604020202020204" pitchFamily="34" charset="0"/>
              <a:buChar char="•"/>
            </a:pPr>
            <a:r>
              <a:rPr lang="en-US" sz="3757" dirty="0">
                <a:solidFill>
                  <a:srgbClr val="FFFFFF"/>
                </a:solidFill>
                <a:latin typeface="DM Sans Bold"/>
              </a:rPr>
              <a:t>ETIOLOGY</a:t>
            </a:r>
          </a:p>
          <a:p>
            <a:pPr marL="571500" indent="-571500" algn="l">
              <a:lnSpc>
                <a:spcPts val="5185"/>
              </a:lnSpc>
              <a:buFont typeface="Arial" panose="020B0604020202020204" pitchFamily="34" charset="0"/>
              <a:buChar char="•"/>
            </a:pPr>
            <a:r>
              <a:rPr lang="en-US" sz="3757" dirty="0">
                <a:solidFill>
                  <a:srgbClr val="FFFFFF"/>
                </a:solidFill>
                <a:latin typeface="DM Sans Bold"/>
              </a:rPr>
              <a:t>DIAGNOSIS</a:t>
            </a:r>
          </a:p>
          <a:p>
            <a:pPr marL="571500" indent="-571500" algn="l">
              <a:lnSpc>
                <a:spcPts val="5185"/>
              </a:lnSpc>
              <a:buFont typeface="Arial" panose="020B0604020202020204" pitchFamily="34" charset="0"/>
              <a:buChar char="•"/>
            </a:pPr>
            <a:r>
              <a:rPr lang="en-US" sz="3757" dirty="0">
                <a:solidFill>
                  <a:srgbClr val="FFFFFF"/>
                </a:solidFill>
                <a:latin typeface="DM Sans Bold"/>
              </a:rPr>
              <a:t>DECISION SUPPORT</a:t>
            </a:r>
          </a:p>
          <a:p>
            <a:pPr marL="571500" indent="-571500" algn="l">
              <a:lnSpc>
                <a:spcPts val="5185"/>
              </a:lnSpc>
              <a:spcBef>
                <a:spcPct val="0"/>
              </a:spcBef>
              <a:buFont typeface="Arial" panose="020B0604020202020204" pitchFamily="34" charset="0"/>
              <a:buChar char="•"/>
            </a:pPr>
            <a:r>
              <a:rPr lang="en-US" sz="3757" dirty="0">
                <a:solidFill>
                  <a:srgbClr val="FFFFFF"/>
                </a:solidFill>
                <a:latin typeface="DM Sans Bold"/>
              </a:rPr>
              <a:t>ADMIN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828755" y="3237104"/>
            <a:ext cx="14949230" cy="3910865"/>
          </a:xfrm>
          <a:custGeom>
            <a:avLst/>
            <a:gdLst/>
            <a:ahLst/>
            <a:cxnLst/>
            <a:rect l="l" t="t" r="r" b="b"/>
            <a:pathLst>
              <a:path w="14949230" h="3910865">
                <a:moveTo>
                  <a:pt x="0" y="0"/>
                </a:moveTo>
                <a:lnTo>
                  <a:pt x="14949230" y="0"/>
                </a:lnTo>
                <a:lnTo>
                  <a:pt x="14949230" y="3910865"/>
                </a:lnTo>
                <a:lnTo>
                  <a:pt x="0" y="3910865"/>
                </a:lnTo>
                <a:lnTo>
                  <a:pt x="0" y="0"/>
                </a:lnTo>
                <a:close/>
              </a:path>
            </a:pathLst>
          </a:custGeom>
          <a:blipFill>
            <a:blip r:embed="rId2"/>
            <a:stretch>
              <a:fillRect t="-5470" b="-2859"/>
            </a:stretch>
          </a:blipFill>
        </p:spPr>
      </p:sp>
      <p:sp>
        <p:nvSpPr>
          <p:cNvPr id="3" name="TextBox 3"/>
          <p:cNvSpPr txBox="1"/>
          <p:nvPr/>
        </p:nvSpPr>
        <p:spPr>
          <a:xfrm>
            <a:off x="1794881" y="1677321"/>
            <a:ext cx="5748919" cy="687239"/>
          </a:xfrm>
          <a:prstGeom prst="rect">
            <a:avLst/>
          </a:prstGeom>
        </p:spPr>
        <p:txBody>
          <a:bodyPr wrap="square" lIns="0" tIns="0" rIns="0" bIns="0" rtlCol="0" anchor="t">
            <a:spAutoFit/>
          </a:bodyPr>
          <a:lstStyle/>
          <a:p>
            <a:pPr algn="ctr">
              <a:lnSpc>
                <a:spcPts val="5599"/>
              </a:lnSpc>
              <a:spcBef>
                <a:spcPct val="0"/>
              </a:spcBef>
            </a:pPr>
            <a:r>
              <a:rPr lang="en-US" sz="4057" dirty="0">
                <a:solidFill>
                  <a:srgbClr val="FFFFFF"/>
                </a:solidFill>
                <a:latin typeface="DM Sans Bold"/>
              </a:rPr>
              <a:t>EMR ML FINAL STATUS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3277800" y="2743691"/>
            <a:ext cx="11732401" cy="4799618"/>
          </a:xfrm>
          <a:custGeom>
            <a:avLst/>
            <a:gdLst/>
            <a:ahLst/>
            <a:cxnLst/>
            <a:rect l="l" t="t" r="r" b="b"/>
            <a:pathLst>
              <a:path w="11732401" h="4799618">
                <a:moveTo>
                  <a:pt x="0" y="0"/>
                </a:moveTo>
                <a:lnTo>
                  <a:pt x="11732400" y="0"/>
                </a:lnTo>
                <a:lnTo>
                  <a:pt x="11732400" y="4799618"/>
                </a:lnTo>
                <a:lnTo>
                  <a:pt x="0" y="4799618"/>
                </a:lnTo>
                <a:lnTo>
                  <a:pt x="0" y="0"/>
                </a:lnTo>
                <a:close/>
              </a:path>
            </a:pathLst>
          </a:custGeom>
          <a:blipFill>
            <a:blip r:embed="rId2"/>
            <a:stretch>
              <a:fillRect/>
            </a:stretch>
          </a:blipFill>
        </p:spPr>
      </p:sp>
      <p:sp>
        <p:nvSpPr>
          <p:cNvPr id="3" name="TextBox 3"/>
          <p:cNvSpPr txBox="1"/>
          <p:nvPr/>
        </p:nvSpPr>
        <p:spPr>
          <a:xfrm>
            <a:off x="3277800" y="1559955"/>
            <a:ext cx="5332800" cy="637803"/>
          </a:xfrm>
          <a:prstGeom prst="rect">
            <a:avLst/>
          </a:prstGeom>
        </p:spPr>
        <p:txBody>
          <a:bodyPr wrap="square" lIns="0" tIns="0" rIns="0" bIns="0" rtlCol="0" anchor="t">
            <a:spAutoFit/>
          </a:bodyPr>
          <a:lstStyle/>
          <a:p>
            <a:pPr algn="ctr">
              <a:lnSpc>
                <a:spcPts val="5185"/>
              </a:lnSpc>
              <a:spcBef>
                <a:spcPct val="0"/>
              </a:spcBef>
            </a:pPr>
            <a:r>
              <a:rPr lang="en-US" sz="3757" dirty="0">
                <a:solidFill>
                  <a:srgbClr val="FFFFFF"/>
                </a:solidFill>
                <a:latin typeface="DM Sans Bold"/>
              </a:rPr>
              <a:t>TREATMENT STARTED</a:t>
            </a:r>
          </a:p>
        </p:txBody>
      </p:sp>
      <p:sp>
        <p:nvSpPr>
          <p:cNvPr id="4" name="Freeform 4"/>
          <p:cNvSpPr/>
          <p:nvPr/>
        </p:nvSpPr>
        <p:spPr>
          <a:xfrm>
            <a:off x="16683520" y="1590911"/>
            <a:ext cx="2651835" cy="2651835"/>
          </a:xfrm>
          <a:custGeom>
            <a:avLst/>
            <a:gdLst/>
            <a:ahLst/>
            <a:cxnLst/>
            <a:rect l="l" t="t" r="r" b="b"/>
            <a:pathLst>
              <a:path w="2651835" h="2651835">
                <a:moveTo>
                  <a:pt x="0" y="0"/>
                </a:moveTo>
                <a:lnTo>
                  <a:pt x="2651835" y="0"/>
                </a:lnTo>
                <a:lnTo>
                  <a:pt x="2651835" y="2651835"/>
                </a:lnTo>
                <a:lnTo>
                  <a:pt x="0" y="2651835"/>
                </a:lnTo>
                <a:lnTo>
                  <a:pt x="0" y="0"/>
                </a:lnTo>
                <a:close/>
              </a:path>
            </a:pathLst>
          </a:custGeom>
          <a:blipFill>
            <a:blip r:embed="rId3">
              <a:alphaModFix amt="20999"/>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2402238" y="2889331"/>
            <a:ext cx="13483525" cy="4508338"/>
          </a:xfrm>
          <a:custGeom>
            <a:avLst/>
            <a:gdLst/>
            <a:ahLst/>
            <a:cxnLst/>
            <a:rect l="l" t="t" r="r" b="b"/>
            <a:pathLst>
              <a:path w="13483525" h="4508338">
                <a:moveTo>
                  <a:pt x="0" y="0"/>
                </a:moveTo>
                <a:lnTo>
                  <a:pt x="13483524" y="0"/>
                </a:lnTo>
                <a:lnTo>
                  <a:pt x="13483524" y="4508338"/>
                </a:lnTo>
                <a:lnTo>
                  <a:pt x="0" y="4508338"/>
                </a:lnTo>
                <a:lnTo>
                  <a:pt x="0" y="0"/>
                </a:lnTo>
                <a:close/>
              </a:path>
            </a:pathLst>
          </a:custGeom>
          <a:blipFill>
            <a:blip r:embed="rId2"/>
            <a:stretch>
              <a:fillRect/>
            </a:stretch>
          </a:blipFill>
        </p:spPr>
      </p:sp>
      <p:sp>
        <p:nvSpPr>
          <p:cNvPr id="3" name="TextBox 3"/>
          <p:cNvSpPr txBox="1"/>
          <p:nvPr/>
        </p:nvSpPr>
        <p:spPr>
          <a:xfrm>
            <a:off x="2402238" y="1392625"/>
            <a:ext cx="4684362" cy="637803"/>
          </a:xfrm>
          <a:prstGeom prst="rect">
            <a:avLst/>
          </a:prstGeom>
        </p:spPr>
        <p:txBody>
          <a:bodyPr wrap="square" lIns="0" tIns="0" rIns="0" bIns="0" rtlCol="0" anchor="t">
            <a:spAutoFit/>
          </a:bodyPr>
          <a:lstStyle/>
          <a:p>
            <a:pPr algn="ctr">
              <a:lnSpc>
                <a:spcPts val="5185"/>
              </a:lnSpc>
              <a:spcBef>
                <a:spcPct val="0"/>
              </a:spcBef>
            </a:pPr>
            <a:r>
              <a:rPr lang="en-US" sz="3757" dirty="0">
                <a:solidFill>
                  <a:srgbClr val="FFFFFF"/>
                </a:solidFill>
                <a:latin typeface="DM Sans Bold"/>
              </a:rPr>
              <a:t>EMR DS APPROVAL</a:t>
            </a:r>
          </a:p>
        </p:txBody>
      </p:sp>
      <p:sp>
        <p:nvSpPr>
          <p:cNvPr id="4" name="Freeform 4"/>
          <p:cNvSpPr/>
          <p:nvPr/>
        </p:nvSpPr>
        <p:spPr>
          <a:xfrm>
            <a:off x="14398071" y="-136788"/>
            <a:ext cx="2988937" cy="570615"/>
          </a:xfrm>
          <a:custGeom>
            <a:avLst/>
            <a:gdLst/>
            <a:ahLst/>
            <a:cxnLst/>
            <a:rect l="l" t="t" r="r" b="b"/>
            <a:pathLst>
              <a:path w="2988937" h="570615">
                <a:moveTo>
                  <a:pt x="0" y="0"/>
                </a:moveTo>
                <a:lnTo>
                  <a:pt x="2988938" y="0"/>
                </a:lnTo>
                <a:lnTo>
                  <a:pt x="2988938" y="570616"/>
                </a:lnTo>
                <a:lnTo>
                  <a:pt x="0" y="5706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2392236" y="2981841"/>
            <a:ext cx="13503527" cy="4323318"/>
          </a:xfrm>
          <a:custGeom>
            <a:avLst/>
            <a:gdLst/>
            <a:ahLst/>
            <a:cxnLst/>
            <a:rect l="l" t="t" r="r" b="b"/>
            <a:pathLst>
              <a:path w="13503527" h="4323318">
                <a:moveTo>
                  <a:pt x="0" y="0"/>
                </a:moveTo>
                <a:lnTo>
                  <a:pt x="13503528" y="0"/>
                </a:lnTo>
                <a:lnTo>
                  <a:pt x="13503528" y="4323318"/>
                </a:lnTo>
                <a:lnTo>
                  <a:pt x="0" y="4323318"/>
                </a:lnTo>
                <a:lnTo>
                  <a:pt x="0" y="0"/>
                </a:lnTo>
                <a:close/>
              </a:path>
            </a:pathLst>
          </a:custGeom>
          <a:blipFill>
            <a:blip r:embed="rId2"/>
            <a:stretch>
              <a:fillRect/>
            </a:stretch>
          </a:blipFill>
        </p:spPr>
      </p:sp>
      <p:sp>
        <p:nvSpPr>
          <p:cNvPr id="3" name="TextBox 3"/>
          <p:cNvSpPr txBox="1"/>
          <p:nvPr/>
        </p:nvSpPr>
        <p:spPr>
          <a:xfrm>
            <a:off x="2286000" y="1368106"/>
            <a:ext cx="5380164" cy="637803"/>
          </a:xfrm>
          <a:prstGeom prst="rect">
            <a:avLst/>
          </a:prstGeom>
        </p:spPr>
        <p:txBody>
          <a:bodyPr wrap="square" lIns="0" tIns="0" rIns="0" bIns="0" rtlCol="0" anchor="t">
            <a:spAutoFit/>
          </a:bodyPr>
          <a:lstStyle/>
          <a:p>
            <a:pPr algn="ctr">
              <a:lnSpc>
                <a:spcPts val="5185"/>
              </a:lnSpc>
              <a:spcBef>
                <a:spcPct val="0"/>
              </a:spcBef>
            </a:pPr>
            <a:r>
              <a:rPr lang="en-US" sz="3757" dirty="0">
                <a:solidFill>
                  <a:srgbClr val="FFFFFF"/>
                </a:solidFill>
                <a:latin typeface="DM Sans Bold"/>
              </a:rPr>
              <a:t>EMR DS FINAL STATUS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2421775" y="2858084"/>
            <a:ext cx="13444451" cy="4570831"/>
          </a:xfrm>
          <a:custGeom>
            <a:avLst/>
            <a:gdLst/>
            <a:ahLst/>
            <a:cxnLst/>
            <a:rect l="l" t="t" r="r" b="b"/>
            <a:pathLst>
              <a:path w="13444451" h="4570831">
                <a:moveTo>
                  <a:pt x="0" y="0"/>
                </a:moveTo>
                <a:lnTo>
                  <a:pt x="13444450" y="0"/>
                </a:lnTo>
                <a:lnTo>
                  <a:pt x="13444450" y="4570832"/>
                </a:lnTo>
                <a:lnTo>
                  <a:pt x="0" y="4570832"/>
                </a:lnTo>
                <a:lnTo>
                  <a:pt x="0" y="0"/>
                </a:lnTo>
                <a:close/>
              </a:path>
            </a:pathLst>
          </a:custGeom>
          <a:blipFill>
            <a:blip r:embed="rId2"/>
            <a:stretch>
              <a:fillRect/>
            </a:stretch>
          </a:blipFill>
        </p:spPr>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3061777" y="2424517"/>
            <a:ext cx="12164445" cy="5437966"/>
          </a:xfrm>
          <a:custGeom>
            <a:avLst/>
            <a:gdLst/>
            <a:ahLst/>
            <a:cxnLst/>
            <a:rect l="l" t="t" r="r" b="b"/>
            <a:pathLst>
              <a:path w="12164445" h="5437966">
                <a:moveTo>
                  <a:pt x="0" y="0"/>
                </a:moveTo>
                <a:lnTo>
                  <a:pt x="12164446" y="0"/>
                </a:lnTo>
                <a:lnTo>
                  <a:pt x="12164446" y="5437966"/>
                </a:lnTo>
                <a:lnTo>
                  <a:pt x="0" y="5437966"/>
                </a:lnTo>
                <a:lnTo>
                  <a:pt x="0" y="0"/>
                </a:lnTo>
                <a:close/>
              </a:path>
            </a:pathLst>
          </a:custGeom>
          <a:blipFill>
            <a:blip r:embed="rId2"/>
            <a:stretch>
              <a:fillRect/>
            </a:stretch>
          </a:blipFill>
        </p:spPr>
      </p:sp>
      <p:sp>
        <p:nvSpPr>
          <p:cNvPr id="3" name="TextBox 3"/>
          <p:cNvSpPr txBox="1"/>
          <p:nvPr/>
        </p:nvSpPr>
        <p:spPr>
          <a:xfrm>
            <a:off x="3061776" y="1122922"/>
            <a:ext cx="5167823" cy="637803"/>
          </a:xfrm>
          <a:prstGeom prst="rect">
            <a:avLst/>
          </a:prstGeom>
        </p:spPr>
        <p:txBody>
          <a:bodyPr wrap="square" lIns="0" tIns="0" rIns="0" bIns="0" rtlCol="0" anchor="t">
            <a:spAutoFit/>
          </a:bodyPr>
          <a:lstStyle/>
          <a:p>
            <a:pPr algn="ctr">
              <a:lnSpc>
                <a:spcPts val="5185"/>
              </a:lnSpc>
              <a:spcBef>
                <a:spcPct val="0"/>
              </a:spcBef>
            </a:pPr>
            <a:r>
              <a:rPr lang="en-US" sz="3757" dirty="0">
                <a:solidFill>
                  <a:srgbClr val="FFFFFF"/>
                </a:solidFill>
                <a:latin typeface="DM Sans Bold"/>
              </a:rPr>
              <a:t>TREATMENT STARTED</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6683520" y="1590911"/>
            <a:ext cx="2651835" cy="2651835"/>
          </a:xfrm>
          <a:custGeom>
            <a:avLst/>
            <a:gdLst/>
            <a:ahLst/>
            <a:cxnLst/>
            <a:rect l="l" t="t" r="r" b="b"/>
            <a:pathLst>
              <a:path w="2651835" h="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637321" y="2636321"/>
            <a:ext cx="7650679" cy="7650679"/>
            <a:chOff x="0" y="0"/>
            <a:chExt cx="3331210" cy="3331210"/>
          </a:xfrm>
        </p:grpSpPr>
        <p:sp>
          <p:nvSpPr>
            <p:cNvPr id="4" name="Freeform 4"/>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blipFill>
              <a:blip r:embed="rId4"/>
              <a:stretch>
                <a:fillRect l="-25046" r="-25046"/>
              </a:stretch>
            </a:blipFill>
          </p:spPr>
        </p:sp>
      </p:grpSp>
      <p:sp>
        <p:nvSpPr>
          <p:cNvPr id="5" name="Freeform 5"/>
          <p:cNvSpPr/>
          <p:nvPr/>
        </p:nvSpPr>
        <p:spPr>
          <a:xfrm>
            <a:off x="2264153" y="6653048"/>
            <a:ext cx="673858" cy="673858"/>
          </a:xfrm>
          <a:custGeom>
            <a:avLst/>
            <a:gdLst/>
            <a:ahLst/>
            <a:cxnLst/>
            <a:rect l="l" t="t" r="r" b="b"/>
            <a:pathLst>
              <a:path w="673858" h="673858">
                <a:moveTo>
                  <a:pt x="0" y="0"/>
                </a:moveTo>
                <a:lnTo>
                  <a:pt x="673858" y="0"/>
                </a:lnTo>
                <a:lnTo>
                  <a:pt x="673858" y="673858"/>
                </a:lnTo>
                <a:lnTo>
                  <a:pt x="0" y="67385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2255514" y="7632127"/>
            <a:ext cx="682497" cy="682497"/>
          </a:xfrm>
          <a:custGeom>
            <a:avLst/>
            <a:gdLst/>
            <a:ahLst/>
            <a:cxnLst/>
            <a:rect l="l" t="t" r="r" b="b"/>
            <a:pathLst>
              <a:path w="682497" h="682497">
                <a:moveTo>
                  <a:pt x="0" y="0"/>
                </a:moveTo>
                <a:lnTo>
                  <a:pt x="682497" y="0"/>
                </a:lnTo>
                <a:lnTo>
                  <a:pt x="682497" y="682497"/>
                </a:lnTo>
                <a:lnTo>
                  <a:pt x="0" y="6824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789475" y="-570381"/>
            <a:ext cx="2651835" cy="2651835"/>
          </a:xfrm>
          <a:custGeom>
            <a:avLst/>
            <a:gdLst/>
            <a:ahLst/>
            <a:cxnLst/>
            <a:rect l="l" t="t" r="r" b="b"/>
            <a:pathLst>
              <a:path w="2651835" h="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3101701" y="7755632"/>
            <a:ext cx="5437025" cy="435488"/>
          </a:xfrm>
          <a:prstGeom prst="rect">
            <a:avLst/>
          </a:prstGeom>
        </p:spPr>
        <p:txBody>
          <a:bodyPr lIns="0" tIns="0" rIns="0" bIns="0" rtlCol="0" anchor="t">
            <a:spAutoFit/>
          </a:bodyPr>
          <a:lstStyle/>
          <a:p>
            <a:pPr marL="0" lvl="0" indent="0" algn="l">
              <a:lnSpc>
                <a:spcPts val="3449"/>
              </a:lnSpc>
              <a:spcBef>
                <a:spcPct val="0"/>
              </a:spcBef>
            </a:pPr>
            <a:r>
              <a:rPr lang="en-US" sz="2874" spc="143">
                <a:solidFill>
                  <a:srgbClr val="FFFBFB"/>
                </a:solidFill>
                <a:latin typeface="DM Sans"/>
              </a:rPr>
              <a:t>akram.20bcd7141@vitap.c.in</a:t>
            </a:r>
          </a:p>
        </p:txBody>
      </p:sp>
      <p:sp>
        <p:nvSpPr>
          <p:cNvPr id="9" name="TextBox 9"/>
          <p:cNvSpPr txBox="1"/>
          <p:nvPr/>
        </p:nvSpPr>
        <p:spPr>
          <a:xfrm>
            <a:off x="3101701" y="6804122"/>
            <a:ext cx="3081187" cy="435488"/>
          </a:xfrm>
          <a:prstGeom prst="rect">
            <a:avLst/>
          </a:prstGeom>
        </p:spPr>
        <p:txBody>
          <a:bodyPr lIns="0" tIns="0" rIns="0" bIns="0" rtlCol="0" anchor="t">
            <a:spAutoFit/>
          </a:bodyPr>
          <a:lstStyle/>
          <a:p>
            <a:pPr marL="0" lvl="0" indent="0" algn="l">
              <a:lnSpc>
                <a:spcPts val="3449"/>
              </a:lnSpc>
              <a:spcBef>
                <a:spcPct val="0"/>
              </a:spcBef>
            </a:pPr>
            <a:r>
              <a:rPr lang="en-US" sz="2874" spc="143">
                <a:solidFill>
                  <a:srgbClr val="FFFBFB"/>
                </a:solidFill>
                <a:latin typeface="DM Sans"/>
              </a:rPr>
              <a:t>6281764385</a:t>
            </a:r>
          </a:p>
        </p:txBody>
      </p:sp>
      <p:sp>
        <p:nvSpPr>
          <p:cNvPr id="10" name="TextBox 10"/>
          <p:cNvSpPr txBox="1"/>
          <p:nvPr/>
        </p:nvSpPr>
        <p:spPr>
          <a:xfrm>
            <a:off x="2358637" y="5595950"/>
            <a:ext cx="8278684" cy="637803"/>
          </a:xfrm>
          <a:prstGeom prst="rect">
            <a:avLst/>
          </a:prstGeom>
        </p:spPr>
        <p:txBody>
          <a:bodyPr wrap="square" lIns="0" tIns="0" rIns="0" bIns="0" rtlCol="0" anchor="t">
            <a:spAutoFit/>
          </a:bodyPr>
          <a:lstStyle/>
          <a:p>
            <a:pPr algn="ctr">
              <a:lnSpc>
                <a:spcPts val="5185"/>
              </a:lnSpc>
              <a:spcBef>
                <a:spcPct val="0"/>
              </a:spcBef>
            </a:pPr>
            <a:r>
              <a:rPr lang="en-US" sz="3757" dirty="0">
                <a:solidFill>
                  <a:srgbClr val="FFFBFB"/>
                </a:solidFill>
                <a:latin typeface="DM Sans Bold"/>
              </a:rPr>
              <a:t>Shaik Mohammad Waseem Akram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4" name="Freeform 4"/>
          <p:cNvSpPr/>
          <p:nvPr/>
        </p:nvSpPr>
        <p:spPr>
          <a:xfrm>
            <a:off x="803322" y="3887948"/>
            <a:ext cx="4958027" cy="3929909"/>
          </a:xfrm>
          <a:custGeom>
            <a:avLst/>
            <a:gdLst/>
            <a:ahLst/>
            <a:cxnLst/>
            <a:rect l="l" t="t" r="r" b="b"/>
            <a:pathLst>
              <a:path w="4958027" h="3929909">
                <a:moveTo>
                  <a:pt x="0" y="0"/>
                </a:moveTo>
                <a:lnTo>
                  <a:pt x="4958027" y="0"/>
                </a:lnTo>
                <a:lnTo>
                  <a:pt x="4958027" y="3929909"/>
                </a:lnTo>
                <a:lnTo>
                  <a:pt x="0" y="3929909"/>
                </a:lnTo>
                <a:lnTo>
                  <a:pt x="0" y="0"/>
                </a:lnTo>
                <a:close/>
              </a:path>
            </a:pathLst>
          </a:custGeom>
          <a:blipFill>
            <a:blip r:embed="rId2"/>
            <a:stretch>
              <a:fillRect/>
            </a:stretch>
          </a:blipFill>
        </p:spPr>
      </p:sp>
      <p:sp>
        <p:nvSpPr>
          <p:cNvPr id="5" name="Freeform 5"/>
          <p:cNvSpPr/>
          <p:nvPr/>
        </p:nvSpPr>
        <p:spPr>
          <a:xfrm>
            <a:off x="6989047" y="3960862"/>
            <a:ext cx="5347137" cy="3837945"/>
          </a:xfrm>
          <a:custGeom>
            <a:avLst/>
            <a:gdLst/>
            <a:ahLst/>
            <a:cxnLst/>
            <a:rect l="l" t="t" r="r" b="b"/>
            <a:pathLst>
              <a:path w="5347137" h="3837945">
                <a:moveTo>
                  <a:pt x="0" y="0"/>
                </a:moveTo>
                <a:lnTo>
                  <a:pt x="5347137" y="0"/>
                </a:lnTo>
                <a:lnTo>
                  <a:pt x="5347137" y="3837945"/>
                </a:lnTo>
                <a:lnTo>
                  <a:pt x="0" y="3837945"/>
                </a:lnTo>
                <a:lnTo>
                  <a:pt x="0" y="0"/>
                </a:lnTo>
                <a:close/>
              </a:path>
            </a:pathLst>
          </a:custGeom>
          <a:blipFill>
            <a:blip r:embed="rId3"/>
            <a:stretch>
              <a:fillRect/>
            </a:stretch>
          </a:blipFill>
        </p:spPr>
      </p:sp>
      <p:sp>
        <p:nvSpPr>
          <p:cNvPr id="6" name="Freeform 6"/>
          <p:cNvSpPr/>
          <p:nvPr/>
        </p:nvSpPr>
        <p:spPr>
          <a:xfrm>
            <a:off x="13691836" y="3960862"/>
            <a:ext cx="3567464" cy="3750882"/>
          </a:xfrm>
          <a:custGeom>
            <a:avLst/>
            <a:gdLst/>
            <a:ahLst/>
            <a:cxnLst/>
            <a:rect l="l" t="t" r="r" b="b"/>
            <a:pathLst>
              <a:path w="3567464" h="3750882">
                <a:moveTo>
                  <a:pt x="0" y="0"/>
                </a:moveTo>
                <a:lnTo>
                  <a:pt x="3567464" y="0"/>
                </a:lnTo>
                <a:lnTo>
                  <a:pt x="3567464" y="3750881"/>
                </a:lnTo>
                <a:lnTo>
                  <a:pt x="0" y="3750881"/>
                </a:lnTo>
                <a:lnTo>
                  <a:pt x="0" y="0"/>
                </a:lnTo>
                <a:close/>
              </a:path>
            </a:pathLst>
          </a:custGeom>
          <a:blipFill>
            <a:blip r:embed="rId4"/>
            <a:stretch>
              <a:fillRect/>
            </a:stretch>
          </a:blipFill>
        </p:spPr>
      </p:sp>
      <p:sp>
        <p:nvSpPr>
          <p:cNvPr id="7" name="TextBox 7"/>
          <p:cNvSpPr txBox="1"/>
          <p:nvPr/>
        </p:nvSpPr>
        <p:spPr>
          <a:xfrm>
            <a:off x="3068056" y="2718983"/>
            <a:ext cx="994529" cy="628474"/>
          </a:xfrm>
          <a:prstGeom prst="rect">
            <a:avLst/>
          </a:prstGeom>
        </p:spPr>
        <p:txBody>
          <a:bodyPr lIns="0" tIns="0" rIns="0" bIns="0" rtlCol="0" anchor="t">
            <a:spAutoFit/>
          </a:bodyPr>
          <a:lstStyle/>
          <a:p>
            <a:pPr algn="ctr">
              <a:lnSpc>
                <a:spcPts val="5185"/>
              </a:lnSpc>
              <a:spcBef>
                <a:spcPct val="0"/>
              </a:spcBef>
            </a:pPr>
            <a:r>
              <a:rPr lang="en-US" sz="3757">
                <a:solidFill>
                  <a:srgbClr val="FFFFFF"/>
                </a:solidFill>
                <a:latin typeface="DM Sans Bold"/>
              </a:rPr>
              <a:t>EMR</a:t>
            </a:r>
          </a:p>
        </p:txBody>
      </p:sp>
      <p:sp>
        <p:nvSpPr>
          <p:cNvPr id="8" name="TextBox 8"/>
          <p:cNvSpPr txBox="1"/>
          <p:nvPr/>
        </p:nvSpPr>
        <p:spPr>
          <a:xfrm>
            <a:off x="8457782" y="2718983"/>
            <a:ext cx="3400943" cy="628474"/>
          </a:xfrm>
          <a:prstGeom prst="rect">
            <a:avLst/>
          </a:prstGeom>
        </p:spPr>
        <p:txBody>
          <a:bodyPr lIns="0" tIns="0" rIns="0" bIns="0" rtlCol="0" anchor="t">
            <a:spAutoFit/>
          </a:bodyPr>
          <a:lstStyle/>
          <a:p>
            <a:pPr algn="l">
              <a:lnSpc>
                <a:spcPts val="5185"/>
              </a:lnSpc>
              <a:spcBef>
                <a:spcPct val="0"/>
              </a:spcBef>
            </a:pPr>
            <a:r>
              <a:rPr lang="en-US" sz="3757">
                <a:solidFill>
                  <a:srgbClr val="FFFFFF"/>
                </a:solidFill>
                <a:latin typeface="DM Sans Bold"/>
              </a:rPr>
              <a:t>ETIOLOGY</a:t>
            </a:r>
          </a:p>
        </p:txBody>
      </p:sp>
      <p:sp>
        <p:nvSpPr>
          <p:cNvPr id="9" name="TextBox 9"/>
          <p:cNvSpPr txBox="1"/>
          <p:nvPr/>
        </p:nvSpPr>
        <p:spPr>
          <a:xfrm>
            <a:off x="14452252" y="2718983"/>
            <a:ext cx="2083147" cy="637803"/>
          </a:xfrm>
          <a:prstGeom prst="rect">
            <a:avLst/>
          </a:prstGeom>
        </p:spPr>
        <p:txBody>
          <a:bodyPr wrap="square" lIns="0" tIns="0" rIns="0" bIns="0" rtlCol="0" anchor="t">
            <a:spAutoFit/>
          </a:bodyPr>
          <a:lstStyle/>
          <a:p>
            <a:pPr algn="ctr">
              <a:lnSpc>
                <a:spcPts val="5185"/>
              </a:lnSpc>
              <a:spcBef>
                <a:spcPct val="0"/>
              </a:spcBef>
            </a:pPr>
            <a:r>
              <a:rPr lang="en-US" sz="3757" dirty="0">
                <a:solidFill>
                  <a:srgbClr val="FFFFFF"/>
                </a:solidFill>
                <a:latin typeface="DM Sans Bold"/>
              </a:rPr>
              <a:t>ADMIN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3622761" y="1654160"/>
            <a:ext cx="11042478" cy="7995755"/>
          </a:xfrm>
          <a:custGeom>
            <a:avLst/>
            <a:gdLst/>
            <a:ahLst/>
            <a:cxnLst/>
            <a:rect l="l" t="t" r="r" b="b"/>
            <a:pathLst>
              <a:path w="11042478" h="7995755">
                <a:moveTo>
                  <a:pt x="0" y="0"/>
                </a:moveTo>
                <a:lnTo>
                  <a:pt x="11042478" y="0"/>
                </a:lnTo>
                <a:lnTo>
                  <a:pt x="11042478" y="7995754"/>
                </a:lnTo>
                <a:lnTo>
                  <a:pt x="0" y="7995754"/>
                </a:lnTo>
                <a:lnTo>
                  <a:pt x="0" y="0"/>
                </a:lnTo>
                <a:close/>
              </a:path>
            </a:pathLst>
          </a:custGeom>
          <a:blipFill>
            <a:blip r:embed="rId2"/>
            <a:stretch>
              <a:fillRect/>
            </a:stretch>
          </a:blipFill>
        </p:spPr>
      </p:sp>
      <p:sp>
        <p:nvSpPr>
          <p:cNvPr id="3" name="TextBox 3"/>
          <p:cNvSpPr txBox="1"/>
          <p:nvPr/>
        </p:nvSpPr>
        <p:spPr>
          <a:xfrm>
            <a:off x="5434669" y="685888"/>
            <a:ext cx="6918736" cy="628474"/>
          </a:xfrm>
          <a:prstGeom prst="rect">
            <a:avLst/>
          </a:prstGeom>
        </p:spPr>
        <p:txBody>
          <a:bodyPr lIns="0" tIns="0" rIns="0" bIns="0" rtlCol="0" anchor="t">
            <a:spAutoFit/>
          </a:bodyPr>
          <a:lstStyle/>
          <a:p>
            <a:pPr algn="ctr">
              <a:lnSpc>
                <a:spcPts val="5185"/>
              </a:lnSpc>
              <a:spcBef>
                <a:spcPct val="0"/>
              </a:spcBef>
            </a:pPr>
            <a:r>
              <a:rPr lang="en-US" sz="3757">
                <a:solidFill>
                  <a:srgbClr val="FFFFFF"/>
                </a:solidFill>
                <a:latin typeface="DM Sans Bold"/>
              </a:rPr>
              <a:t>SYSTEM ARCHITECTURE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1295861" y="1775416"/>
            <a:ext cx="9295567" cy="3600655"/>
          </a:xfrm>
          <a:prstGeom prst="rect">
            <a:avLst/>
          </a:prstGeom>
        </p:spPr>
        <p:txBody>
          <a:bodyPr lIns="0" tIns="0" rIns="0" bIns="0" rtlCol="0" anchor="t">
            <a:spAutoFit/>
          </a:bodyPr>
          <a:lstStyle/>
          <a:p>
            <a:pPr algn="l">
              <a:lnSpc>
                <a:spcPts val="5737"/>
              </a:lnSpc>
              <a:spcBef>
                <a:spcPct val="0"/>
              </a:spcBef>
            </a:pPr>
            <a:r>
              <a:rPr lang="en-US" sz="4157" u="sng">
                <a:solidFill>
                  <a:srgbClr val="FFFFFF"/>
                </a:solidFill>
                <a:latin typeface="DM Sans Bold"/>
              </a:rPr>
              <a:t>Software Requirements:-</a:t>
            </a:r>
          </a:p>
          <a:p>
            <a:pPr algn="l">
              <a:lnSpc>
                <a:spcPts val="5737"/>
              </a:lnSpc>
              <a:spcBef>
                <a:spcPct val="0"/>
              </a:spcBef>
            </a:pPr>
            <a:endParaRPr lang="en-US" sz="4157" u="sng">
              <a:solidFill>
                <a:srgbClr val="FFFFFF"/>
              </a:solidFill>
              <a:latin typeface="DM Sans Bold"/>
            </a:endParaRPr>
          </a:p>
          <a:p>
            <a:pPr algn="l">
              <a:lnSpc>
                <a:spcPts val="5737"/>
              </a:lnSpc>
              <a:spcBef>
                <a:spcPct val="0"/>
              </a:spcBef>
            </a:pPr>
            <a:r>
              <a:rPr lang="en-US" sz="4157">
                <a:solidFill>
                  <a:srgbClr val="FFFFFF"/>
                </a:solidFill>
                <a:latin typeface="DM Sans"/>
              </a:rPr>
              <a:t>• Front end   : core java, css, js, servlet </a:t>
            </a:r>
          </a:p>
          <a:p>
            <a:pPr algn="l">
              <a:lnSpc>
                <a:spcPts val="5737"/>
              </a:lnSpc>
              <a:spcBef>
                <a:spcPct val="0"/>
              </a:spcBef>
            </a:pPr>
            <a:r>
              <a:rPr lang="en-US" sz="4157">
                <a:solidFill>
                  <a:srgbClr val="FFFFFF"/>
                </a:solidFill>
                <a:latin typeface="DM Sans"/>
              </a:rPr>
              <a:t>• Web application  : J2ee Frameworks </a:t>
            </a:r>
          </a:p>
          <a:p>
            <a:pPr algn="l">
              <a:lnSpc>
                <a:spcPts val="5737"/>
              </a:lnSpc>
              <a:spcBef>
                <a:spcPct val="0"/>
              </a:spcBef>
            </a:pPr>
            <a:r>
              <a:rPr lang="en-US" sz="4157">
                <a:solidFill>
                  <a:srgbClr val="FFFFFF"/>
                </a:solidFill>
                <a:latin typeface="DM Sans"/>
              </a:rPr>
              <a:t>• Back end   : MySQL 5.1</a:t>
            </a:r>
          </a:p>
        </p:txBody>
      </p:sp>
      <p:sp>
        <p:nvSpPr>
          <p:cNvPr id="3" name="Freeform 3"/>
          <p:cNvSpPr/>
          <p:nvPr/>
        </p:nvSpPr>
        <p:spPr>
          <a:xfrm>
            <a:off x="9833387" y="-1033334"/>
            <a:ext cx="2293320" cy="2293320"/>
          </a:xfrm>
          <a:custGeom>
            <a:avLst/>
            <a:gdLst/>
            <a:ahLst/>
            <a:cxnLst/>
            <a:rect l="l" t="t" r="r" b="b"/>
            <a:pathLst>
              <a:path w="2293320" h="2293320">
                <a:moveTo>
                  <a:pt x="0" y="0"/>
                </a:moveTo>
                <a:lnTo>
                  <a:pt x="2293320" y="0"/>
                </a:lnTo>
                <a:lnTo>
                  <a:pt x="2293320" y="2293319"/>
                </a:lnTo>
                <a:lnTo>
                  <a:pt x="0" y="2293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7259300" y="8127303"/>
            <a:ext cx="1802889" cy="1802889"/>
          </a:xfrm>
          <a:custGeom>
            <a:avLst/>
            <a:gdLst/>
            <a:ahLst/>
            <a:cxnLst/>
            <a:rect l="l" t="t" r="r" b="b"/>
            <a:pathLst>
              <a:path w="1802889" h="1802889">
                <a:moveTo>
                  <a:pt x="0" y="0"/>
                </a:moveTo>
                <a:lnTo>
                  <a:pt x="1802889" y="0"/>
                </a:lnTo>
                <a:lnTo>
                  <a:pt x="1802889" y="1802889"/>
                </a:lnTo>
                <a:lnTo>
                  <a:pt x="0" y="18028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765572" y="6222758"/>
            <a:ext cx="15749349" cy="2600149"/>
          </a:xfrm>
          <a:prstGeom prst="rect">
            <a:avLst/>
          </a:prstGeom>
        </p:spPr>
        <p:txBody>
          <a:bodyPr lIns="0" tIns="0" rIns="0" bIns="0" rtlCol="0" anchor="t">
            <a:spAutoFit/>
          </a:bodyPr>
          <a:lstStyle/>
          <a:p>
            <a:pPr algn="l">
              <a:lnSpc>
                <a:spcPts val="5185"/>
              </a:lnSpc>
            </a:pPr>
            <a:r>
              <a:rPr lang="en-US" sz="3757">
                <a:solidFill>
                  <a:srgbClr val="FFFFFF"/>
                </a:solidFill>
                <a:latin typeface="DM Sans"/>
              </a:rPr>
              <a:t>    </a:t>
            </a:r>
            <a:r>
              <a:rPr lang="en-US" sz="3757" u="sng">
                <a:solidFill>
                  <a:srgbClr val="FFFFFF"/>
                </a:solidFill>
                <a:latin typeface="DM Sans Bold"/>
              </a:rPr>
              <a:t>Algorithms used:-</a:t>
            </a:r>
          </a:p>
          <a:p>
            <a:pPr marL="811291" lvl="1" indent="-405646" algn="l">
              <a:lnSpc>
                <a:spcPts val="5185"/>
              </a:lnSpc>
              <a:buFont typeface="Arial"/>
              <a:buChar char="•"/>
            </a:pPr>
            <a:r>
              <a:rPr lang="en-US" sz="3757">
                <a:solidFill>
                  <a:srgbClr val="FFFFFF"/>
                </a:solidFill>
                <a:latin typeface="DM Sans"/>
              </a:rPr>
              <a:t>Cryptographic: SHA256 and Blowfish</a:t>
            </a:r>
          </a:p>
          <a:p>
            <a:pPr marL="811291" lvl="1" indent="-405646" algn="l">
              <a:lnSpc>
                <a:spcPts val="5185"/>
              </a:lnSpc>
              <a:buFont typeface="Arial"/>
              <a:buChar char="•"/>
            </a:pPr>
            <a:r>
              <a:rPr lang="en-US" sz="3757">
                <a:solidFill>
                  <a:srgbClr val="FFFFFF"/>
                </a:solidFill>
                <a:latin typeface="DM Sans"/>
              </a:rPr>
              <a:t>ML algorithm: TF-IDF(Term frequency inverse document frequency)</a:t>
            </a:r>
          </a:p>
          <a:p>
            <a:pPr algn="l">
              <a:lnSpc>
                <a:spcPts val="5185"/>
              </a:lnSpc>
            </a:pPr>
            <a:endParaRPr lang="en-US" sz="3757">
              <a:solidFill>
                <a:srgbClr val="FFFFFF"/>
              </a:solidFill>
              <a:latin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2416291" y="2552700"/>
            <a:ext cx="13455417" cy="7162659"/>
          </a:xfrm>
          <a:custGeom>
            <a:avLst/>
            <a:gdLst/>
            <a:ahLst/>
            <a:cxnLst/>
            <a:rect l="l" t="t" r="r" b="b"/>
            <a:pathLst>
              <a:path w="13455417" h="7162659">
                <a:moveTo>
                  <a:pt x="0" y="0"/>
                </a:moveTo>
                <a:lnTo>
                  <a:pt x="13455416" y="0"/>
                </a:lnTo>
                <a:lnTo>
                  <a:pt x="13455416" y="7162659"/>
                </a:lnTo>
                <a:lnTo>
                  <a:pt x="0" y="7162659"/>
                </a:lnTo>
                <a:lnTo>
                  <a:pt x="0" y="0"/>
                </a:lnTo>
                <a:close/>
              </a:path>
            </a:pathLst>
          </a:custGeom>
          <a:blipFill>
            <a:blip r:embed="rId2"/>
            <a:stretch>
              <a:fillRect/>
            </a:stretch>
          </a:blipFill>
        </p:spPr>
      </p:sp>
      <p:sp>
        <p:nvSpPr>
          <p:cNvPr id="3" name="TextBox 3"/>
          <p:cNvSpPr txBox="1"/>
          <p:nvPr/>
        </p:nvSpPr>
        <p:spPr>
          <a:xfrm>
            <a:off x="2416292" y="971550"/>
            <a:ext cx="3374908" cy="676019"/>
          </a:xfrm>
          <a:prstGeom prst="rect">
            <a:avLst/>
          </a:prstGeom>
        </p:spPr>
        <p:txBody>
          <a:bodyPr wrap="square" lIns="0" tIns="0" rIns="0" bIns="0" rtlCol="0" anchor="t">
            <a:spAutoFit/>
          </a:bodyPr>
          <a:lstStyle/>
          <a:p>
            <a:pPr algn="ctr">
              <a:lnSpc>
                <a:spcPts val="5185"/>
              </a:lnSpc>
              <a:spcBef>
                <a:spcPct val="0"/>
              </a:spcBef>
            </a:pPr>
            <a:r>
              <a:rPr lang="en-US" sz="4400" dirty="0">
                <a:solidFill>
                  <a:srgbClr val="FFFFFF"/>
                </a:solidFill>
                <a:latin typeface="DM Sans Bold"/>
              </a:rPr>
              <a:t>Heidi SQL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028700" y="2015175"/>
            <a:ext cx="15999353" cy="7243125"/>
          </a:xfrm>
          <a:custGeom>
            <a:avLst/>
            <a:gdLst/>
            <a:ahLst/>
            <a:cxnLst/>
            <a:rect l="l" t="t" r="r" b="b"/>
            <a:pathLst>
              <a:path w="15999353" h="7243125">
                <a:moveTo>
                  <a:pt x="0" y="0"/>
                </a:moveTo>
                <a:lnTo>
                  <a:pt x="15999353" y="0"/>
                </a:lnTo>
                <a:lnTo>
                  <a:pt x="15999353" y="7243125"/>
                </a:lnTo>
                <a:lnTo>
                  <a:pt x="0" y="7243125"/>
                </a:lnTo>
                <a:lnTo>
                  <a:pt x="0" y="0"/>
                </a:lnTo>
                <a:close/>
              </a:path>
            </a:pathLst>
          </a:custGeom>
          <a:blipFill>
            <a:blip r:embed="rId2"/>
            <a:stretch>
              <a:fillRect t="-883" r="-187" b="-883"/>
            </a:stretch>
          </a:blipFill>
        </p:spPr>
      </p:sp>
      <p:sp>
        <p:nvSpPr>
          <p:cNvPr id="3" name="TextBox 3"/>
          <p:cNvSpPr txBox="1"/>
          <p:nvPr/>
        </p:nvSpPr>
        <p:spPr>
          <a:xfrm>
            <a:off x="1028700" y="971550"/>
            <a:ext cx="3619500" cy="666849"/>
          </a:xfrm>
          <a:prstGeom prst="rect">
            <a:avLst/>
          </a:prstGeom>
        </p:spPr>
        <p:txBody>
          <a:bodyPr wrap="square" lIns="0" tIns="0" rIns="0" bIns="0" rtlCol="0" anchor="t">
            <a:spAutoFit/>
          </a:bodyPr>
          <a:lstStyle/>
          <a:p>
            <a:pPr algn="ctr">
              <a:lnSpc>
                <a:spcPts val="5185"/>
              </a:lnSpc>
              <a:spcBef>
                <a:spcPct val="0"/>
              </a:spcBef>
            </a:pPr>
            <a:r>
              <a:rPr lang="en-US" sz="4400" dirty="0">
                <a:solidFill>
                  <a:srgbClr val="FFFFFF"/>
                </a:solidFill>
                <a:latin typeface="DM Sans Bold"/>
              </a:rPr>
              <a:t>HOME PAGE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5046347" y="1810156"/>
            <a:ext cx="8046821" cy="7186383"/>
          </a:xfrm>
          <a:custGeom>
            <a:avLst/>
            <a:gdLst/>
            <a:ahLst/>
            <a:cxnLst/>
            <a:rect l="l" t="t" r="r" b="b"/>
            <a:pathLst>
              <a:path w="8046821" h="7186383">
                <a:moveTo>
                  <a:pt x="0" y="0"/>
                </a:moveTo>
                <a:lnTo>
                  <a:pt x="8046822" y="0"/>
                </a:lnTo>
                <a:lnTo>
                  <a:pt x="8046822" y="7186383"/>
                </a:lnTo>
                <a:lnTo>
                  <a:pt x="0" y="7186383"/>
                </a:lnTo>
                <a:lnTo>
                  <a:pt x="0" y="0"/>
                </a:lnTo>
                <a:close/>
              </a:path>
            </a:pathLst>
          </a:custGeom>
          <a:blipFill>
            <a:blip r:embed="rId2"/>
            <a:stretch>
              <a:fillRect l="-924" t="-5516" r="-924"/>
            </a:stretch>
          </a:blipFill>
        </p:spPr>
      </p:sp>
      <p:sp>
        <p:nvSpPr>
          <p:cNvPr id="3" name="TextBox 3"/>
          <p:cNvSpPr txBox="1"/>
          <p:nvPr/>
        </p:nvSpPr>
        <p:spPr>
          <a:xfrm>
            <a:off x="6936502" y="685888"/>
            <a:ext cx="4569698" cy="637803"/>
          </a:xfrm>
          <a:prstGeom prst="rect">
            <a:avLst/>
          </a:prstGeom>
        </p:spPr>
        <p:txBody>
          <a:bodyPr wrap="square" lIns="0" tIns="0" rIns="0" bIns="0" rtlCol="0" anchor="t">
            <a:spAutoFit/>
          </a:bodyPr>
          <a:lstStyle/>
          <a:p>
            <a:pPr algn="ctr">
              <a:lnSpc>
                <a:spcPts val="5185"/>
              </a:lnSpc>
              <a:spcBef>
                <a:spcPct val="0"/>
              </a:spcBef>
            </a:pPr>
            <a:r>
              <a:rPr lang="en-US" sz="3757" dirty="0">
                <a:solidFill>
                  <a:srgbClr val="FFFFFF"/>
                </a:solidFill>
                <a:latin typeface="DM Sans Bold"/>
              </a:rPr>
              <a:t>EMR LOGIN PAGE</a:t>
            </a:r>
          </a:p>
        </p:txBody>
      </p:sp>
      <p:sp>
        <p:nvSpPr>
          <p:cNvPr id="4" name="Freeform 4"/>
          <p:cNvSpPr/>
          <p:nvPr/>
        </p:nvSpPr>
        <p:spPr>
          <a:xfrm>
            <a:off x="16804754" y="9074551"/>
            <a:ext cx="1715127" cy="1715127"/>
          </a:xfrm>
          <a:custGeom>
            <a:avLst/>
            <a:gdLst/>
            <a:ahLst/>
            <a:cxnLst/>
            <a:rect l="l" t="t" r="r" b="b"/>
            <a:pathLst>
              <a:path w="1715127" h="1715127">
                <a:moveTo>
                  <a:pt x="0" y="0"/>
                </a:moveTo>
                <a:lnTo>
                  <a:pt x="1715127" y="0"/>
                </a:lnTo>
                <a:lnTo>
                  <a:pt x="1715127" y="1715126"/>
                </a:lnTo>
                <a:lnTo>
                  <a:pt x="0" y="17151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251</Words>
  <Application>Microsoft Office PowerPoint</Application>
  <PresentationFormat>Custom</PresentationFormat>
  <Paragraphs>52</Paragraphs>
  <Slides>36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Now Bold</vt:lpstr>
      <vt:lpstr>Calibri</vt:lpstr>
      <vt:lpstr>Arial</vt:lpstr>
      <vt:lpstr>DM Sans Italics</vt:lpstr>
      <vt:lpstr>DM Sans</vt:lpstr>
      <vt:lpstr>DM Sans Bold</vt:lpstr>
      <vt:lpstr>Office Theme</vt:lpstr>
      <vt:lpstr>Guide: Dr. Arindam Dey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PATIENT</dc:title>
  <cp:lastModifiedBy>AKRAM WASEEM</cp:lastModifiedBy>
  <cp:revision>5</cp:revision>
  <dcterms:created xsi:type="dcterms:W3CDTF">2006-08-16T00:00:00Z</dcterms:created>
  <dcterms:modified xsi:type="dcterms:W3CDTF">2024-05-18T07:36:38Z</dcterms:modified>
  <dc:identifier>DAGFdIbrNYw</dc:identifier>
</cp:coreProperties>
</file>